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257" r:id="rId3"/>
    <p:sldId id="289" r:id="rId4"/>
    <p:sldId id="295" r:id="rId5"/>
    <p:sldId id="296" r:id="rId6"/>
    <p:sldId id="290" r:id="rId7"/>
    <p:sldId id="292" r:id="rId8"/>
    <p:sldId id="261" r:id="rId9"/>
    <p:sldId id="258" r:id="rId10"/>
    <p:sldId id="259" r:id="rId11"/>
    <p:sldId id="260" r:id="rId12"/>
    <p:sldId id="293" r:id="rId13"/>
    <p:sldId id="262" r:id="rId14"/>
    <p:sldId id="263" r:id="rId15"/>
    <p:sldId id="264" r:id="rId16"/>
    <p:sldId id="265" r:id="rId17"/>
    <p:sldId id="266" r:id="rId18"/>
    <p:sldId id="267" r:id="rId19"/>
    <p:sldId id="268" r:id="rId20"/>
    <p:sldId id="269" r:id="rId21"/>
    <p:sldId id="270" r:id="rId22"/>
    <p:sldId id="271" r:id="rId23"/>
    <p:sldId id="272" r:id="rId24"/>
    <p:sldId id="294" r:id="rId25"/>
    <p:sldId id="273"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274" r:id="rId40"/>
    <p:sldId id="275" r:id="rId41"/>
    <p:sldId id="311" r:id="rId42"/>
    <p:sldId id="312" r:id="rId43"/>
    <p:sldId id="317" r:id="rId44"/>
    <p:sldId id="314" r:id="rId45"/>
    <p:sldId id="315" r:id="rId46"/>
    <p:sldId id="316" r:id="rId47"/>
    <p:sldId id="318" r:id="rId48"/>
    <p:sldId id="320" r:id="rId49"/>
    <p:sldId id="321" r:id="rId50"/>
    <p:sldId id="324" r:id="rId51"/>
    <p:sldId id="326" r:id="rId52"/>
    <p:sldId id="328" r:id="rId53"/>
    <p:sldId id="329" r:id="rId54"/>
    <p:sldId id="330" r:id="rId55"/>
    <p:sldId id="331" r:id="rId56"/>
    <p:sldId id="349" r:id="rId57"/>
    <p:sldId id="350" r:id="rId58"/>
    <p:sldId id="351" r:id="rId59"/>
    <p:sldId id="352" r:id="rId60"/>
    <p:sldId id="353" r:id="rId61"/>
    <p:sldId id="354" r:id="rId62"/>
    <p:sldId id="355" r:id="rId63"/>
    <p:sldId id="356" r:id="rId64"/>
    <p:sldId id="332"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57" r:id="rId79"/>
    <p:sldId id="35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45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8FFA4-7584-44DC-A1C8-E9AB5341BAEB}" type="datetimeFigureOut">
              <a:rPr lang="en-US" smtClean="0"/>
              <a:t>26-Apr-19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7372C-03D8-4F48-A882-96FE56AE6A08}" type="slidenum">
              <a:rPr lang="en-US" smtClean="0"/>
              <a:t>‹#›</a:t>
            </a:fld>
            <a:endParaRPr lang="en-US"/>
          </a:p>
        </p:txBody>
      </p:sp>
    </p:spTree>
    <p:extLst>
      <p:ext uri="{BB962C8B-B14F-4D97-AF65-F5344CB8AC3E}">
        <p14:creationId xmlns:p14="http://schemas.microsoft.com/office/powerpoint/2010/main" val="232398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3D6B764-9657-4DA4-A5EC-5EA8BC16F715}" type="slidenum">
              <a:rPr lang="en-US" smtClean="0"/>
              <a:t>1</a:t>
            </a:fld>
            <a:endParaRPr lang="en-US"/>
          </a:p>
        </p:txBody>
      </p:sp>
      <p:sp>
        <p:nvSpPr>
          <p:cNvPr id="6" name="Date Placeholder 5"/>
          <p:cNvSpPr>
            <a:spLocks noGrp="1"/>
          </p:cNvSpPr>
          <p:nvPr>
            <p:ph type="dt" idx="12"/>
          </p:nvPr>
        </p:nvSpPr>
        <p:spPr/>
        <p:txBody>
          <a:bodyPr/>
          <a:lstStyle/>
          <a:p>
            <a:fld id="{BC0A807E-B2CB-4EC9-930B-CE98C413907C}" type="datetime1">
              <a:rPr lang="en-US" smtClean="0"/>
              <a:t>26-Apr-19</a:t>
            </a:fld>
            <a:endParaRPr lang="en-US"/>
          </a:p>
        </p:txBody>
      </p:sp>
    </p:spTree>
    <p:extLst>
      <p:ext uri="{BB962C8B-B14F-4D97-AF65-F5344CB8AC3E}">
        <p14:creationId xmlns:p14="http://schemas.microsoft.com/office/powerpoint/2010/main" val="949777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CAE5-431C-4F41-8C85-24A02DF05485}" type="slidenum">
              <a:rPr lang="en-US"/>
              <a:pPr/>
              <a:t>47</a:t>
            </a:fld>
            <a:endParaRPr lang="en-US"/>
          </a:p>
        </p:txBody>
      </p:sp>
      <p:sp>
        <p:nvSpPr>
          <p:cNvPr id="3143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4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88" tIns="44995" rIns="89988" bIns="44995"/>
          <a:lstStyle/>
          <a:p>
            <a:endParaRPr lang="en-US" dirty="0"/>
          </a:p>
        </p:txBody>
      </p:sp>
    </p:spTree>
    <p:extLst>
      <p:ext uri="{BB962C8B-B14F-4D97-AF65-F5344CB8AC3E}">
        <p14:creationId xmlns:p14="http://schemas.microsoft.com/office/powerpoint/2010/main" val="4236966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4B7123-3E4C-4326-9678-F6BF24C5306A}" type="slidenum">
              <a:rPr lang="en-US"/>
              <a:pPr/>
              <a:t>4</a:t>
            </a:fld>
            <a:endParaRPr lang="en-US"/>
          </a:p>
        </p:txBody>
      </p:sp>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39862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06BDAD-758C-4F7D-8227-59E514323F0F}" type="slidenum">
              <a:rPr lang="en-US"/>
              <a:pPr/>
              <a:t>5</a:t>
            </a:fld>
            <a:endParaRPr lang="en-US"/>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84638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13EABD8-C4E4-45B2-8A5F-CBFC4013B7CF}" type="datetime1">
              <a:rPr lang="en-US" smtClean="0"/>
              <a:t>26-Apr-19</a:t>
            </a:fld>
            <a:endParaRPr lang="en-US"/>
          </a:p>
        </p:txBody>
      </p:sp>
      <p:sp>
        <p:nvSpPr>
          <p:cNvPr id="5" name="Slide Number Placeholder 4"/>
          <p:cNvSpPr>
            <a:spLocks noGrp="1"/>
          </p:cNvSpPr>
          <p:nvPr>
            <p:ph type="sldNum" sz="quarter" idx="11"/>
          </p:nvPr>
        </p:nvSpPr>
        <p:spPr/>
        <p:txBody>
          <a:bodyPr/>
          <a:lstStyle/>
          <a:p>
            <a:fld id="{33D6B764-9657-4DA4-A5EC-5EA8BC16F715}" type="slidenum">
              <a:rPr lang="en-US" smtClean="0"/>
              <a:t>26</a:t>
            </a:fld>
            <a:endParaRPr lang="en-US"/>
          </a:p>
        </p:txBody>
      </p:sp>
    </p:spTree>
    <p:extLst>
      <p:ext uri="{BB962C8B-B14F-4D97-AF65-F5344CB8AC3E}">
        <p14:creationId xmlns:p14="http://schemas.microsoft.com/office/powerpoint/2010/main" val="1071087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FB98B-5CAF-47E0-9889-141CF6B33C13}" type="slidenum">
              <a:rPr lang="en-US"/>
              <a:pPr/>
              <a:t>41</a:t>
            </a:fld>
            <a:endParaRPr lang="en-US"/>
          </a:p>
        </p:txBody>
      </p:sp>
      <p:sp>
        <p:nvSpPr>
          <p:cNvPr id="23859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85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dirty="0"/>
          </a:p>
        </p:txBody>
      </p:sp>
    </p:spTree>
    <p:extLst>
      <p:ext uri="{BB962C8B-B14F-4D97-AF65-F5344CB8AC3E}">
        <p14:creationId xmlns:p14="http://schemas.microsoft.com/office/powerpoint/2010/main" val="280307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9B76B5-5C0F-412B-B20A-0BFC40F151FE}" type="slidenum">
              <a:rPr lang="en-US"/>
              <a:pPr/>
              <a:t>43</a:t>
            </a:fld>
            <a:endParaRPr lang="en-US"/>
          </a:p>
        </p:txBody>
      </p:sp>
      <p:sp>
        <p:nvSpPr>
          <p:cNvPr id="32870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8707" name="Rectangle 3"/>
          <p:cNvSpPr>
            <a:spLocks noGrp="1" noChangeArrowheads="1"/>
          </p:cNvSpPr>
          <p:nvPr>
            <p:ph type="body" idx="1"/>
          </p:nvPr>
        </p:nvSpPr>
        <p:spPr bwMode="auto">
          <a:xfrm>
            <a:off x="117475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dirty="0"/>
          </a:p>
        </p:txBody>
      </p:sp>
    </p:spTree>
    <p:extLst>
      <p:ext uri="{BB962C8B-B14F-4D97-AF65-F5344CB8AC3E}">
        <p14:creationId xmlns:p14="http://schemas.microsoft.com/office/powerpoint/2010/main" val="180887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D4F185-A344-471E-8C8D-E752D890ADE0}" type="slidenum">
              <a:rPr lang="en-US"/>
              <a:pPr/>
              <a:t>44</a:t>
            </a:fld>
            <a:endParaRPr lang="en-US"/>
          </a:p>
        </p:txBody>
      </p:sp>
      <p:sp>
        <p:nvSpPr>
          <p:cNvPr id="26726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7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dirty="0"/>
          </a:p>
        </p:txBody>
      </p:sp>
    </p:spTree>
    <p:extLst>
      <p:ext uri="{BB962C8B-B14F-4D97-AF65-F5344CB8AC3E}">
        <p14:creationId xmlns:p14="http://schemas.microsoft.com/office/powerpoint/2010/main" val="409111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2CB25D-A1B6-4BF9-A66D-EBB48BF09956}" type="slidenum">
              <a:rPr lang="en-US"/>
              <a:pPr/>
              <a:t>45</a:t>
            </a:fld>
            <a:endParaRPr lang="en-US"/>
          </a:p>
        </p:txBody>
      </p:sp>
      <p:sp>
        <p:nvSpPr>
          <p:cNvPr id="26931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93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dirty="0"/>
          </a:p>
        </p:txBody>
      </p:sp>
    </p:spTree>
    <p:extLst>
      <p:ext uri="{BB962C8B-B14F-4D97-AF65-F5344CB8AC3E}">
        <p14:creationId xmlns:p14="http://schemas.microsoft.com/office/powerpoint/2010/main" val="3997502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CAE5-431C-4F41-8C85-24A02DF05485}" type="slidenum">
              <a:rPr lang="en-US"/>
              <a:pPr/>
              <a:t>46</a:t>
            </a:fld>
            <a:endParaRPr lang="en-US"/>
          </a:p>
        </p:txBody>
      </p:sp>
      <p:sp>
        <p:nvSpPr>
          <p:cNvPr id="3143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4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88" tIns="44995" rIns="89988" bIns="44995"/>
          <a:lstStyle/>
          <a:p>
            <a:endParaRPr lang="en-US" dirty="0"/>
          </a:p>
        </p:txBody>
      </p:sp>
    </p:spTree>
    <p:extLst>
      <p:ext uri="{BB962C8B-B14F-4D97-AF65-F5344CB8AC3E}">
        <p14:creationId xmlns:p14="http://schemas.microsoft.com/office/powerpoint/2010/main" val="1882017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C16EDFA-DF44-487C-8F6A-F7AAA613DD8A}"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435376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9251D7-AD6C-4C22-8E90-1762EE1AAAB9}"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423527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98635A-68A8-47C6-B980-87A42914FC08}"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71306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D9887-C191-4932-8189-DBAA4C4879F0}"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1794130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B320E8-CDBE-4E82-B458-7233A1F7F255}"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15521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02DF404-A04A-4AD1-BB3A-9100B7AF266E}"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2036010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6A176B-9882-49C0-8301-3C63ADD1F3D6}"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119339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8F09-2F7C-4673-8104-71F924B934A6}"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1357084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701740-4FF3-459A-A5C1-8B7A536E3028}" type="datetime1">
              <a:rPr lang="en-US" smtClean="0"/>
              <a:t>26-Apr-19</a:t>
            </a:fld>
            <a:endParaRPr lang="en-US"/>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9126815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7F4FF2-D4D9-47F0-8F4A-AB2C9539B9DE}"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50034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3CF7DE-B014-4AA7-8729-40F1AF041748}" type="datetime1">
              <a:rPr lang="en-US" smtClean="0"/>
              <a:t>26-Apr-19</a:t>
            </a:fld>
            <a:endParaRPr lang="en-US"/>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176064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C7C6F6-6563-420C-BEE7-7A5400EE41A2}" type="datetime1">
              <a:rPr lang="en-US" smtClean="0"/>
              <a:t>26-Apr-19</a:t>
            </a:fld>
            <a:endParaRPr lang="en-US"/>
          </a:p>
        </p:txBody>
      </p:sp>
      <p:sp>
        <p:nvSpPr>
          <p:cNvPr id="6" name="Footer Placeholder 5"/>
          <p:cNvSpPr>
            <a:spLocks noGrp="1"/>
          </p:cNvSpPr>
          <p:nvPr>
            <p:ph type="ftr" sz="quarter" idx="11"/>
          </p:nvPr>
        </p:nvSpPr>
        <p:spPr/>
        <p:txBody>
          <a:bodyPr/>
          <a:lstStyle/>
          <a:p>
            <a:r>
              <a:rPr lang="en-US" smtClean="0"/>
              <a:t>Data Structures- G. Jaya Krishna</a:t>
            </a:r>
            <a:endParaRPr lang="en-US"/>
          </a:p>
        </p:txBody>
      </p:sp>
      <p:sp>
        <p:nvSpPr>
          <p:cNvPr id="7" name="Slide Number Placeholder 6"/>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3028386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D35163-108E-4671-8983-23B5FF281F55}" type="datetime1">
              <a:rPr lang="en-US" smtClean="0"/>
              <a:t>26-Apr-19</a:t>
            </a:fld>
            <a:endParaRPr lang="en-US"/>
          </a:p>
        </p:txBody>
      </p:sp>
      <p:sp>
        <p:nvSpPr>
          <p:cNvPr id="8" name="Footer Placeholder 7"/>
          <p:cNvSpPr>
            <a:spLocks noGrp="1"/>
          </p:cNvSpPr>
          <p:nvPr>
            <p:ph type="ftr" sz="quarter" idx="11"/>
          </p:nvPr>
        </p:nvSpPr>
        <p:spPr/>
        <p:txBody>
          <a:bodyPr/>
          <a:lstStyle/>
          <a:p>
            <a:r>
              <a:rPr lang="en-US" smtClean="0"/>
              <a:t>Data Structures- G. Jaya Krishna</a:t>
            </a:r>
            <a:endParaRPr lang="en-US"/>
          </a:p>
        </p:txBody>
      </p:sp>
      <p:sp>
        <p:nvSpPr>
          <p:cNvPr id="9" name="Slide Number Placeholder 8"/>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280529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7E48E7A-7C80-4B42-A3D5-6ED8BB4BE8B6}" type="datetime1">
              <a:rPr lang="en-US" smtClean="0"/>
              <a:t>26-Apr-19</a:t>
            </a:fld>
            <a:endParaRPr lang="en-US"/>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510608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7F6EA-9308-40A5-96D8-81428D2C3541}" type="datetime1">
              <a:rPr lang="en-US" smtClean="0"/>
              <a:t>26-Apr-19</a:t>
            </a:fld>
            <a:endParaRPr lang="en-US"/>
          </a:p>
        </p:txBody>
      </p:sp>
      <p:sp>
        <p:nvSpPr>
          <p:cNvPr id="3" name="Footer Placeholder 2"/>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1024203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D79614-696E-496F-B49D-7195CD285457}" type="datetime1">
              <a:rPr lang="en-US" smtClean="0"/>
              <a:t>26-Apr-19</a:t>
            </a:fld>
            <a:endParaRPr lang="en-US"/>
          </a:p>
        </p:txBody>
      </p:sp>
      <p:sp>
        <p:nvSpPr>
          <p:cNvPr id="6" name="Footer Placeholder 5"/>
          <p:cNvSpPr>
            <a:spLocks noGrp="1"/>
          </p:cNvSpPr>
          <p:nvPr>
            <p:ph type="ftr" sz="quarter" idx="11"/>
          </p:nvPr>
        </p:nvSpPr>
        <p:spPr/>
        <p:txBody>
          <a:bodyPr/>
          <a:lstStyle/>
          <a:p>
            <a:r>
              <a:rPr lang="en-US" smtClean="0"/>
              <a:t>Data Structures- G. Jaya Krishna</a:t>
            </a:r>
            <a:endParaRPr lang="en-US"/>
          </a:p>
        </p:txBody>
      </p:sp>
      <p:sp>
        <p:nvSpPr>
          <p:cNvPr id="7" name="Slide Number Placeholder 6"/>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2553452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D8A08-A666-4896-8E11-2A7A104AC3ED}" type="datetime1">
              <a:rPr lang="en-US" smtClean="0"/>
              <a:t>26-Apr-19</a:t>
            </a:fld>
            <a:endParaRPr lang="en-US"/>
          </a:p>
        </p:txBody>
      </p:sp>
      <p:sp>
        <p:nvSpPr>
          <p:cNvPr id="6" name="Footer Placeholder 5"/>
          <p:cNvSpPr>
            <a:spLocks noGrp="1"/>
          </p:cNvSpPr>
          <p:nvPr>
            <p:ph type="ftr" sz="quarter" idx="11"/>
          </p:nvPr>
        </p:nvSpPr>
        <p:spPr/>
        <p:txBody>
          <a:bodyPr/>
          <a:lstStyle/>
          <a:p>
            <a:r>
              <a:rPr lang="en-US" smtClean="0"/>
              <a:t>Data Structures- G. Jaya Krishna</a:t>
            </a:r>
            <a:endParaRPr lang="en-US"/>
          </a:p>
        </p:txBody>
      </p:sp>
      <p:sp>
        <p:nvSpPr>
          <p:cNvPr id="7" name="Slide Number Placeholder 6"/>
          <p:cNvSpPr>
            <a:spLocks noGrp="1"/>
          </p:cNvSpPr>
          <p:nvPr>
            <p:ph type="sldNum" sz="quarter" idx="12"/>
          </p:nvPr>
        </p:nvSpPr>
        <p:spPr/>
        <p:txBody>
          <a:bodyPr/>
          <a:lstStyle/>
          <a:p>
            <a:fld id="{50DE8771-3B84-4C4F-A500-BE10BE4A7570}" type="slidenum">
              <a:rPr lang="en-US" smtClean="0"/>
              <a:t>‹#›</a:t>
            </a:fld>
            <a:endParaRPr lang="en-US"/>
          </a:p>
        </p:txBody>
      </p:sp>
    </p:spTree>
    <p:extLst>
      <p:ext uri="{BB962C8B-B14F-4D97-AF65-F5344CB8AC3E}">
        <p14:creationId xmlns:p14="http://schemas.microsoft.com/office/powerpoint/2010/main" val="3964588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2FDCBA8-B6E7-4BF6-9ADC-DD27FD8A7ADD}" type="datetime1">
              <a:rPr lang="en-US" smtClean="0"/>
              <a:t>26-Apr-19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Data Structures- G. Jaya Krishna</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0DE8771-3B84-4C4F-A500-BE10BE4A7570}" type="slidenum">
              <a:rPr lang="en-US" smtClean="0"/>
              <a:t>‹#›</a:t>
            </a:fld>
            <a:endParaRPr lang="en-US"/>
          </a:p>
        </p:txBody>
      </p:sp>
    </p:spTree>
    <p:extLst>
      <p:ext uri="{BB962C8B-B14F-4D97-AF65-F5344CB8AC3E}">
        <p14:creationId xmlns:p14="http://schemas.microsoft.com/office/powerpoint/2010/main" val="30289240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0.jpeg"/><Relationship Id="rId4" Type="http://schemas.openxmlformats.org/officeDocument/2006/relationships/image" Target="../media/image29.wmf"/></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77948" y="1403464"/>
            <a:ext cx="5262086" cy="1508105"/>
          </a:xfrm>
          <a:prstGeom prst="rect">
            <a:avLst/>
          </a:prstGeom>
          <a:noFill/>
        </p:spPr>
        <p:txBody>
          <a:bodyPr wrap="square" rtlCol="0">
            <a:spAutoFit/>
          </a:bodyPr>
          <a:lstStyle/>
          <a:p>
            <a:pPr algn="ctr"/>
            <a:r>
              <a:rPr lang="en-US" sz="3600" b="1" dirty="0">
                <a:solidFill>
                  <a:srgbClr val="0069B8"/>
                </a:solidFill>
                <a:latin typeface="+mj-lt"/>
              </a:rPr>
              <a:t>Data </a:t>
            </a:r>
            <a:r>
              <a:rPr lang="en-US" sz="3600" b="1" dirty="0" smtClean="0">
                <a:solidFill>
                  <a:srgbClr val="0069B8"/>
                </a:solidFill>
                <a:latin typeface="+mj-lt"/>
              </a:rPr>
              <a:t>Structures</a:t>
            </a:r>
          </a:p>
          <a:p>
            <a:pPr algn="ctr"/>
            <a:r>
              <a:rPr lang="en-US" sz="2000" dirty="0" smtClean="0">
                <a:solidFill>
                  <a:srgbClr val="00B0F0"/>
                </a:solidFill>
              </a:rPr>
              <a:t>(CS1203)</a:t>
            </a:r>
            <a:endParaRPr lang="en-US" sz="2000" b="1" dirty="0" smtClean="0">
              <a:solidFill>
                <a:srgbClr val="00B0F0"/>
              </a:solidFill>
              <a:latin typeface="+mj-lt"/>
            </a:endParaRPr>
          </a:p>
          <a:p>
            <a:pPr algn="ctr"/>
            <a:endParaRPr lang="en-US" sz="3600" b="1" dirty="0">
              <a:solidFill>
                <a:srgbClr val="0069B8"/>
              </a:solidFill>
              <a:latin typeface="+mj-lt"/>
            </a:endParaRPr>
          </a:p>
        </p:txBody>
      </p:sp>
      <p:sp>
        <p:nvSpPr>
          <p:cNvPr id="7" name="TextBox 6"/>
          <p:cNvSpPr txBox="1"/>
          <p:nvPr/>
        </p:nvSpPr>
        <p:spPr>
          <a:xfrm>
            <a:off x="1977981" y="2867638"/>
            <a:ext cx="7418231" cy="900246"/>
          </a:xfrm>
          <a:prstGeom prst="rect">
            <a:avLst/>
          </a:prstGeom>
          <a:noFill/>
        </p:spPr>
        <p:txBody>
          <a:bodyPr wrap="square" rtlCol="0">
            <a:spAutoFit/>
          </a:bodyPr>
          <a:lstStyle/>
          <a:p>
            <a:pPr algn="ctr"/>
            <a:r>
              <a:rPr lang="en-US" sz="2100" dirty="0"/>
              <a:t>	</a:t>
            </a:r>
            <a:r>
              <a:rPr lang="en-US" dirty="0" smtClean="0"/>
              <a:t>Dept</a:t>
            </a:r>
            <a:r>
              <a:rPr lang="en-US" dirty="0"/>
              <a:t>. of CSE,</a:t>
            </a:r>
          </a:p>
          <a:p>
            <a:pPr algn="ctr"/>
            <a:r>
              <a:rPr lang="en-US" dirty="0"/>
              <a:t>              RGUKT IIIT Srikakulam</a:t>
            </a:r>
          </a:p>
          <a:p>
            <a:pPr algn="just"/>
            <a:r>
              <a:rPr lang="en-US" sz="1350" dirty="0"/>
              <a:t>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2422" y="965572"/>
            <a:ext cx="935762" cy="1475779"/>
          </a:xfrm>
          <a:prstGeom prst="rect">
            <a:avLst/>
          </a:prstGeom>
        </p:spPr>
      </p:pic>
      <p:sp>
        <p:nvSpPr>
          <p:cNvPr id="3" name="TextBox 2"/>
          <p:cNvSpPr txBox="1"/>
          <p:nvPr/>
        </p:nvSpPr>
        <p:spPr>
          <a:xfrm>
            <a:off x="2379733" y="4808186"/>
            <a:ext cx="7210004" cy="300082"/>
          </a:xfrm>
          <a:prstGeom prst="rect">
            <a:avLst/>
          </a:prstGeom>
          <a:noFill/>
        </p:spPr>
        <p:txBody>
          <a:bodyPr wrap="square" rtlCol="0">
            <a:spAutoFit/>
          </a:bodyPr>
          <a:lstStyle/>
          <a:p>
            <a:r>
              <a:rPr lang="en-US" sz="1350" dirty="0"/>
              <a:t>Note: This is for reference only, for more refer class notes.</a:t>
            </a:r>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3E276259-71A5-47E5-B6AC-F674AC2D98F2}" type="slidenum">
              <a:rPr lang="en-US" smtClean="0"/>
              <a:pPr/>
              <a:t>1</a:t>
            </a:fld>
            <a:endParaRPr lang="en-US"/>
          </a:p>
        </p:txBody>
      </p:sp>
    </p:spTree>
    <p:extLst>
      <p:ext uri="{BB962C8B-B14F-4D97-AF65-F5344CB8AC3E}">
        <p14:creationId xmlns:p14="http://schemas.microsoft.com/office/powerpoint/2010/main" val="1306125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91ACB5-5E57-4B78-8D9E-9AE85563D346}"/>
              </a:ext>
            </a:extLst>
          </p:cNvPr>
          <p:cNvSpPr>
            <a:spLocks noGrp="1"/>
          </p:cNvSpPr>
          <p:nvPr>
            <p:ph type="title"/>
          </p:nvPr>
        </p:nvSpPr>
        <p:spPr/>
        <p:txBody>
          <a:bodyPr/>
          <a:lstStyle/>
          <a:p>
            <a:r>
              <a:rPr lang="en-IN" dirty="0" smtClean="0"/>
              <a:t>Labelled </a:t>
            </a:r>
            <a:r>
              <a:rPr lang="en-IN" dirty="0"/>
              <a:t>Binary Trees</a:t>
            </a:r>
          </a:p>
        </p:txBody>
      </p:sp>
      <p:sp>
        <p:nvSpPr>
          <p:cNvPr id="3" name="Content Placeholder 2">
            <a:extLst>
              <a:ext uri="{FF2B5EF4-FFF2-40B4-BE49-F238E27FC236}">
                <a16:creationId xmlns="" xmlns:a16="http://schemas.microsoft.com/office/drawing/2014/main" id="{69B210EA-1F43-4BD1-9B07-03E56E41C68F}"/>
              </a:ext>
            </a:extLst>
          </p:cNvPr>
          <p:cNvSpPr>
            <a:spLocks noGrp="1"/>
          </p:cNvSpPr>
          <p:nvPr>
            <p:ph idx="1"/>
          </p:nvPr>
        </p:nvSpPr>
        <p:spPr>
          <a:xfrm>
            <a:off x="677334" y="1861475"/>
            <a:ext cx="8596668" cy="3880773"/>
          </a:xfrm>
        </p:spPr>
        <p:txBody>
          <a:bodyPr/>
          <a:lstStyle/>
          <a:p>
            <a:r>
              <a:rPr lang="en-IN" dirty="0"/>
              <a:t>A </a:t>
            </a:r>
            <a:r>
              <a:rPr lang="en-IN" dirty="0" err="1"/>
              <a:t>labeled</a:t>
            </a:r>
            <a:r>
              <a:rPr lang="en-IN" dirty="0"/>
              <a:t> tree is a tree the vertices of which are assigned unique numbers from 1 to n</a:t>
            </a:r>
          </a:p>
          <a:p>
            <a:r>
              <a:rPr lang="en-IN" dirty="0"/>
              <a:t>Let a tree having n </a:t>
            </a:r>
            <a:r>
              <a:rPr lang="en-IN" dirty="0" smtClean="0"/>
              <a:t>labelled </a:t>
            </a:r>
            <a:r>
              <a:rPr lang="en-IN" dirty="0"/>
              <a:t>nodes we can construct </a:t>
            </a:r>
            <a:r>
              <a:rPr lang="en-IN" sz="1800" dirty="0" smtClean="0"/>
              <a:t>[(</a:t>
            </a:r>
            <a:r>
              <a:rPr lang="en-IN" sz="1800" dirty="0"/>
              <a:t>2n Cn)/n+1]*n! binary trees</a:t>
            </a:r>
          </a:p>
          <a:p>
            <a:endParaRPr lang="en-IN" dirty="0"/>
          </a:p>
        </p:txBody>
      </p:sp>
      <p:pic>
        <p:nvPicPr>
          <p:cNvPr id="5" name="Picture 4">
            <a:extLst>
              <a:ext uri="{FF2B5EF4-FFF2-40B4-BE49-F238E27FC236}">
                <a16:creationId xmlns="" xmlns:a16="http://schemas.microsoft.com/office/drawing/2014/main" id="{70D3BF19-321C-4F6B-9B44-60EA47FDC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2224" y="3640307"/>
            <a:ext cx="1924050" cy="1619250"/>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10</a:t>
            </a:fld>
            <a:endParaRPr lang="en-US"/>
          </a:p>
        </p:txBody>
      </p:sp>
    </p:spTree>
    <p:extLst>
      <p:ext uri="{BB962C8B-B14F-4D97-AF65-F5344CB8AC3E}">
        <p14:creationId xmlns:p14="http://schemas.microsoft.com/office/powerpoint/2010/main" val="160183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7F231F-F43A-452F-8CA5-AF9DB55D2CC2}"/>
              </a:ext>
            </a:extLst>
          </p:cNvPr>
          <p:cNvSpPr>
            <a:spLocks noGrp="1"/>
          </p:cNvSpPr>
          <p:nvPr>
            <p:ph type="title"/>
          </p:nvPr>
        </p:nvSpPr>
        <p:spPr/>
        <p:txBody>
          <a:bodyPr/>
          <a:lstStyle/>
          <a:p>
            <a:r>
              <a:rPr lang="en-IN" dirty="0" smtClean="0"/>
              <a:t>Unlabelled </a:t>
            </a:r>
            <a:r>
              <a:rPr lang="en-IN" dirty="0"/>
              <a:t>Binary Trees</a:t>
            </a:r>
          </a:p>
        </p:txBody>
      </p:sp>
      <p:sp>
        <p:nvSpPr>
          <p:cNvPr id="3" name="Content Placeholder 2">
            <a:extLst>
              <a:ext uri="{FF2B5EF4-FFF2-40B4-BE49-F238E27FC236}">
                <a16:creationId xmlns="" xmlns:a16="http://schemas.microsoft.com/office/drawing/2014/main" id="{10648BE2-A6F6-4A3E-A3C5-3F54E131C019}"/>
              </a:ext>
            </a:extLst>
          </p:cNvPr>
          <p:cNvSpPr>
            <a:spLocks noGrp="1"/>
          </p:cNvSpPr>
          <p:nvPr>
            <p:ph idx="1"/>
          </p:nvPr>
        </p:nvSpPr>
        <p:spPr/>
        <p:txBody>
          <a:bodyPr/>
          <a:lstStyle/>
          <a:p>
            <a:r>
              <a:rPr lang="en-IN" dirty="0"/>
              <a:t>A Binary Tree is unlabelled if nodes are not assigned any label</a:t>
            </a:r>
          </a:p>
          <a:p>
            <a:r>
              <a:rPr lang="en-IN" dirty="0"/>
              <a:t>Let a tree having n unlabelled nodes we can construct </a:t>
            </a:r>
            <a:r>
              <a:rPr lang="en-IN" sz="1800" dirty="0" smtClean="0"/>
              <a:t>[(</a:t>
            </a:r>
            <a:r>
              <a:rPr lang="en-IN" sz="1800" dirty="0"/>
              <a:t>2n Cn)/n+1] binary trees</a:t>
            </a:r>
          </a:p>
          <a:p>
            <a:endParaRPr lang="en-IN" dirty="0"/>
          </a:p>
        </p:txBody>
      </p:sp>
      <p:pic>
        <p:nvPicPr>
          <p:cNvPr id="5" name="Picture 4">
            <a:extLst>
              <a:ext uri="{FF2B5EF4-FFF2-40B4-BE49-F238E27FC236}">
                <a16:creationId xmlns="" xmlns:a16="http://schemas.microsoft.com/office/drawing/2014/main" id="{DB141D57-5A8C-4EDE-97FE-FA3DD1588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63" y="3668698"/>
            <a:ext cx="2019300" cy="1590675"/>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11</a:t>
            </a:fld>
            <a:endParaRPr lang="en-US"/>
          </a:p>
        </p:txBody>
      </p:sp>
    </p:spTree>
    <p:extLst>
      <p:ext uri="{BB962C8B-B14F-4D97-AF65-F5344CB8AC3E}">
        <p14:creationId xmlns:p14="http://schemas.microsoft.com/office/powerpoint/2010/main" val="3236283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4093"/>
          </a:xfrm>
        </p:spPr>
        <p:txBody>
          <a:bodyPr/>
          <a:lstStyle/>
          <a:p>
            <a:r>
              <a:rPr lang="en-US" dirty="0" smtClean="0"/>
              <a:t>Full Binary Tree</a:t>
            </a:r>
            <a:endParaRPr lang="en-US" dirty="0"/>
          </a:p>
        </p:txBody>
      </p:sp>
      <p:sp>
        <p:nvSpPr>
          <p:cNvPr id="4" name="Content Placeholder 3"/>
          <p:cNvSpPr>
            <a:spLocks noGrp="1"/>
          </p:cNvSpPr>
          <p:nvPr>
            <p:ph idx="1"/>
          </p:nvPr>
        </p:nvSpPr>
        <p:spPr>
          <a:xfrm>
            <a:off x="615190" y="1548030"/>
            <a:ext cx="8596668" cy="1205458"/>
          </a:xfrm>
          <a:prstGeom prst="rect">
            <a:avLst/>
          </a:prstGeom>
        </p:spPr>
        <p:txBody>
          <a:bodyPr>
            <a:spAutoFit/>
          </a:bodyPr>
          <a:lstStyle/>
          <a:p>
            <a:pPr lvl="1"/>
            <a:r>
              <a:rPr lang="en-IN" dirty="0" smtClean="0"/>
              <a:t>A Binary tree is said to be Full Binary Tree, if all its internal nodes has 0 or 2 children. In other words, if all the nodes other than leaf nodes has 0 or 2 children, then that it is Full Binary Tree. </a:t>
            </a:r>
          </a:p>
          <a:p>
            <a:pPr lvl="1"/>
            <a:r>
              <a:rPr lang="en-IN" dirty="0" smtClean="0"/>
              <a:t>It is also called as Strictly Binary Tree/Extended Binary Tree</a:t>
            </a:r>
            <a:endParaRPr lang="en-IN" dirty="0"/>
          </a:p>
        </p:txBody>
      </p:sp>
      <p:pic>
        <p:nvPicPr>
          <p:cNvPr id="5" name="Picture 4">
            <a:extLst>
              <a:ext uri="{FF2B5EF4-FFF2-40B4-BE49-F238E27FC236}">
                <a16:creationId xmlns="" xmlns:a16="http://schemas.microsoft.com/office/drawing/2014/main" id="{AE591554-3CE3-41F4-A901-7CC8C96EF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724" y="3281979"/>
            <a:ext cx="3529140" cy="2066925"/>
          </a:xfrm>
          <a:prstGeom prst="rect">
            <a:avLst/>
          </a:prstGeom>
        </p:spPr>
      </p:pic>
      <p:sp>
        <p:nvSpPr>
          <p:cNvPr id="3" name="Footer Placeholder 2"/>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12</a:t>
            </a:fld>
            <a:endParaRPr lang="en-US"/>
          </a:p>
        </p:txBody>
      </p:sp>
    </p:spTree>
    <p:extLst>
      <p:ext uri="{BB962C8B-B14F-4D97-AF65-F5344CB8AC3E}">
        <p14:creationId xmlns:p14="http://schemas.microsoft.com/office/powerpoint/2010/main" val="1165197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11B9B3-5082-4CBA-8CD7-1A68F5C931C1}"/>
              </a:ext>
            </a:extLst>
          </p:cNvPr>
          <p:cNvSpPr>
            <a:spLocks noGrp="1"/>
          </p:cNvSpPr>
          <p:nvPr>
            <p:ph idx="1"/>
          </p:nvPr>
        </p:nvSpPr>
        <p:spPr>
          <a:xfrm>
            <a:off x="487889" y="1278384"/>
            <a:ext cx="8596668" cy="3880773"/>
          </a:xfrm>
        </p:spPr>
        <p:txBody>
          <a:bodyPr/>
          <a:lstStyle/>
          <a:p>
            <a:pPr lvl="1"/>
            <a:r>
              <a:rPr lang="en-IN" dirty="0" smtClean="0"/>
              <a:t>A </a:t>
            </a:r>
            <a:r>
              <a:rPr lang="en-IN" dirty="0"/>
              <a:t>Binary tree is said to be Perfect Binary Tree, if all its internal nodes has exactly 2 children. In Perfect Binary Tree, all leaf nodes are on the same level or depth. </a:t>
            </a:r>
          </a:p>
          <a:p>
            <a:pPr lvl="1"/>
            <a:r>
              <a:rPr lang="en-IN" dirty="0"/>
              <a:t>Nth level must be have 2^i elements	</a:t>
            </a:r>
            <a:r>
              <a:rPr lang="en-IN" dirty="0" smtClean="0"/>
              <a:t>, where I is level </a:t>
            </a:r>
            <a:r>
              <a:rPr lang="en-IN" dirty="0"/>
              <a:t>of the tree</a:t>
            </a:r>
          </a:p>
          <a:p>
            <a:pPr lvl="1"/>
            <a:endParaRPr lang="en-IN" dirty="0"/>
          </a:p>
          <a:p>
            <a:endParaRPr lang="en-IN" dirty="0"/>
          </a:p>
        </p:txBody>
      </p:sp>
      <p:pic>
        <p:nvPicPr>
          <p:cNvPr id="5" name="Picture 4">
            <a:extLst>
              <a:ext uri="{FF2B5EF4-FFF2-40B4-BE49-F238E27FC236}">
                <a16:creationId xmlns="" xmlns:a16="http://schemas.microsoft.com/office/drawing/2014/main" id="{2801FBF0-9BC9-4B64-BA32-0A76F65C4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70" y="2473741"/>
            <a:ext cx="4362450" cy="2333625"/>
          </a:xfrm>
          <a:prstGeom prst="rect">
            <a:avLst/>
          </a:prstGeom>
        </p:spPr>
      </p:pic>
      <p:sp>
        <p:nvSpPr>
          <p:cNvPr id="4" name="Title 1"/>
          <p:cNvSpPr>
            <a:spLocks noGrp="1"/>
          </p:cNvSpPr>
          <p:nvPr>
            <p:ph type="title"/>
          </p:nvPr>
        </p:nvSpPr>
        <p:spPr>
          <a:xfrm>
            <a:off x="925909" y="414291"/>
            <a:ext cx="8596668" cy="864093"/>
          </a:xfrm>
        </p:spPr>
        <p:txBody>
          <a:bodyPr/>
          <a:lstStyle/>
          <a:p>
            <a:r>
              <a:rPr lang="en-US" dirty="0" smtClean="0"/>
              <a:t>Perfect Binary Tree</a:t>
            </a:r>
            <a:endParaRPr lang="en-US" dirty="0"/>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13</a:t>
            </a:fld>
            <a:endParaRPr lang="en-US"/>
          </a:p>
        </p:txBody>
      </p:sp>
    </p:spTree>
    <p:extLst>
      <p:ext uri="{BB962C8B-B14F-4D97-AF65-F5344CB8AC3E}">
        <p14:creationId xmlns:p14="http://schemas.microsoft.com/office/powerpoint/2010/main" val="411107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F26BD69-73C9-4361-BC96-538401411F8D}"/>
              </a:ext>
            </a:extLst>
          </p:cNvPr>
          <p:cNvSpPr>
            <a:spLocks noGrp="1"/>
          </p:cNvSpPr>
          <p:nvPr>
            <p:ph idx="1"/>
          </p:nvPr>
        </p:nvSpPr>
        <p:spPr>
          <a:xfrm>
            <a:off x="543110" y="1481823"/>
            <a:ext cx="8596668" cy="3880773"/>
          </a:xfrm>
        </p:spPr>
        <p:txBody>
          <a:bodyPr/>
          <a:lstStyle/>
          <a:p>
            <a:r>
              <a:rPr lang="en-IN" dirty="0" smtClean="0"/>
              <a:t>A </a:t>
            </a:r>
            <a:r>
              <a:rPr lang="en-IN" dirty="0"/>
              <a:t>Binary tree is said to be complete Binary Tree if all levels are completely filled except possibly the last level and the last level has all keys as left as possible.</a:t>
            </a:r>
          </a:p>
          <a:p>
            <a:pPr lvl="1"/>
            <a:r>
              <a:rPr lang="en-IN" dirty="0"/>
              <a:t>All the n-1 levels should be </a:t>
            </a:r>
            <a:r>
              <a:rPr lang="en-IN" dirty="0" smtClean="0"/>
              <a:t>completely filled</a:t>
            </a:r>
            <a:endParaRPr lang="en-IN" dirty="0"/>
          </a:p>
          <a:p>
            <a:pPr lvl="1"/>
            <a:r>
              <a:rPr lang="en-IN" dirty="0"/>
              <a:t>Nth level </a:t>
            </a:r>
            <a:r>
              <a:rPr lang="en-IN" dirty="0" smtClean="0"/>
              <a:t>elements must be arranged as </a:t>
            </a:r>
            <a:r>
              <a:rPr lang="en-IN" dirty="0"/>
              <a:t>left as possible</a:t>
            </a:r>
          </a:p>
          <a:p>
            <a:pPr marL="457200" lvl="1" indent="0">
              <a:buNone/>
            </a:pPr>
            <a:endParaRPr lang="en-IN" dirty="0"/>
          </a:p>
        </p:txBody>
      </p:sp>
      <p:pic>
        <p:nvPicPr>
          <p:cNvPr id="5" name="Picture 4">
            <a:extLst>
              <a:ext uri="{FF2B5EF4-FFF2-40B4-BE49-F238E27FC236}">
                <a16:creationId xmlns="" xmlns:a16="http://schemas.microsoft.com/office/drawing/2014/main" id="{FAFAC4EA-8C07-4E27-AC9A-41A609CA9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206" y="3635712"/>
            <a:ext cx="6390476" cy="2342857"/>
          </a:xfrm>
          <a:prstGeom prst="rect">
            <a:avLst/>
          </a:prstGeom>
        </p:spPr>
      </p:pic>
      <p:sp>
        <p:nvSpPr>
          <p:cNvPr id="6" name="Title 1"/>
          <p:cNvSpPr>
            <a:spLocks noGrp="1"/>
          </p:cNvSpPr>
          <p:nvPr>
            <p:ph type="title"/>
          </p:nvPr>
        </p:nvSpPr>
        <p:spPr>
          <a:xfrm>
            <a:off x="623009" y="617730"/>
            <a:ext cx="8596668" cy="864093"/>
          </a:xfrm>
        </p:spPr>
        <p:txBody>
          <a:bodyPr/>
          <a:lstStyle/>
          <a:p>
            <a:r>
              <a:rPr lang="en-US" dirty="0" smtClean="0"/>
              <a:t>Complete Binary Tree</a:t>
            </a:r>
            <a:endParaRPr lang="en-US" dirty="0"/>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14</a:t>
            </a:fld>
            <a:endParaRPr lang="en-US"/>
          </a:p>
        </p:txBody>
      </p:sp>
    </p:spTree>
    <p:extLst>
      <p:ext uri="{BB962C8B-B14F-4D97-AF65-F5344CB8AC3E}">
        <p14:creationId xmlns:p14="http://schemas.microsoft.com/office/powerpoint/2010/main" val="358328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B75BF04-089C-430F-A642-F153C0B56D64}"/>
              </a:ext>
            </a:extLst>
          </p:cNvPr>
          <p:cNvSpPr>
            <a:spLocks noGrp="1"/>
          </p:cNvSpPr>
          <p:nvPr>
            <p:ph idx="1"/>
          </p:nvPr>
        </p:nvSpPr>
        <p:spPr>
          <a:xfrm>
            <a:off x="467857" y="1385136"/>
            <a:ext cx="11263132" cy="3880773"/>
          </a:xfrm>
        </p:spPr>
        <p:txBody>
          <a:bodyPr/>
          <a:lstStyle/>
          <a:p>
            <a:pPr marL="0" indent="0">
              <a:buNone/>
            </a:pPr>
            <a:endParaRPr lang="en-IN" dirty="0" smtClean="0"/>
          </a:p>
          <a:p>
            <a:pPr marL="0" indent="0">
              <a:buNone/>
            </a:pPr>
            <a:r>
              <a:rPr lang="en-IN" dirty="0"/>
              <a:t>	</a:t>
            </a:r>
            <a:r>
              <a:rPr lang="en-IN" sz="2000" b="1" dirty="0">
                <a:solidFill>
                  <a:srgbClr val="92D050"/>
                </a:solidFill>
                <a:latin typeface="Times New Roman" panose="02020603050405020304" pitchFamily="18" charset="0"/>
                <a:cs typeface="Times New Roman" panose="02020603050405020304" pitchFamily="18" charset="0"/>
              </a:rPr>
              <a:t>Left </a:t>
            </a:r>
            <a:r>
              <a:rPr lang="en-IN" sz="2000" b="1" dirty="0" smtClean="0">
                <a:solidFill>
                  <a:srgbClr val="92D050"/>
                </a:solidFill>
                <a:latin typeface="Times New Roman" panose="02020603050405020304" pitchFamily="18" charset="0"/>
                <a:cs typeface="Times New Roman" panose="02020603050405020304" pitchFamily="18" charset="0"/>
              </a:rPr>
              <a:t>Skewed</a:t>
            </a:r>
          </a:p>
          <a:p>
            <a:pPr marL="0" indent="0">
              <a:buNone/>
            </a:pPr>
            <a:r>
              <a:rPr lang="en-IN" sz="2000" b="1" dirty="0">
                <a:solidFill>
                  <a:srgbClr val="92D050"/>
                </a:solidFill>
                <a:latin typeface="Times New Roman" panose="02020603050405020304" pitchFamily="18" charset="0"/>
                <a:cs typeface="Times New Roman" panose="02020603050405020304" pitchFamily="18" charset="0"/>
              </a:rPr>
              <a:t> </a:t>
            </a:r>
            <a:r>
              <a:rPr lang="en-IN" sz="2000" b="1" dirty="0" smtClean="0">
                <a:solidFill>
                  <a:srgbClr val="92D050"/>
                </a:solidFill>
                <a:latin typeface="Times New Roman" panose="02020603050405020304" pitchFamily="18" charset="0"/>
                <a:cs typeface="Times New Roman" panose="02020603050405020304" pitchFamily="18" charset="0"/>
              </a:rPr>
              <a:t>                </a:t>
            </a:r>
            <a:r>
              <a:rPr lang="en-IN" dirty="0" smtClean="0"/>
              <a:t>If </a:t>
            </a:r>
            <a:r>
              <a:rPr lang="en-IN" dirty="0"/>
              <a:t>tree completely going to left called as left skewed </a:t>
            </a:r>
            <a:r>
              <a:rPr lang="en-IN" dirty="0" smtClean="0"/>
              <a:t>binary tree</a:t>
            </a:r>
            <a:endParaRPr lang="en-IN" dirty="0"/>
          </a:p>
          <a:p>
            <a:pPr marL="0" indent="0">
              <a:buNone/>
            </a:pPr>
            <a:r>
              <a:rPr lang="en-IN" dirty="0"/>
              <a:t>	</a:t>
            </a:r>
            <a:r>
              <a:rPr lang="en-IN" sz="2000" b="1" dirty="0">
                <a:solidFill>
                  <a:srgbClr val="92D050"/>
                </a:solidFill>
                <a:latin typeface="Times New Roman" panose="02020603050405020304" pitchFamily="18" charset="0"/>
                <a:cs typeface="Times New Roman" panose="02020603050405020304" pitchFamily="18" charset="0"/>
              </a:rPr>
              <a:t>Right Skewed</a:t>
            </a:r>
          </a:p>
          <a:p>
            <a:pPr marL="457200" lvl="1" indent="0">
              <a:buNone/>
            </a:pPr>
            <a:r>
              <a:rPr lang="en-IN" dirty="0" smtClean="0"/>
              <a:t>          If </a:t>
            </a:r>
            <a:r>
              <a:rPr lang="en-IN" dirty="0"/>
              <a:t>tree completely going to right called as right skewed </a:t>
            </a:r>
            <a:r>
              <a:rPr lang="en-IN" dirty="0" smtClean="0"/>
              <a:t>binary </a:t>
            </a:r>
            <a:r>
              <a:rPr lang="en-IN" dirty="0"/>
              <a:t>tree</a:t>
            </a:r>
          </a:p>
          <a:p>
            <a:endParaRPr lang="en-IN" dirty="0"/>
          </a:p>
          <a:p>
            <a:endParaRPr lang="en-IN" dirty="0"/>
          </a:p>
        </p:txBody>
      </p:sp>
      <p:pic>
        <p:nvPicPr>
          <p:cNvPr id="5" name="Picture 4">
            <a:extLst>
              <a:ext uri="{FF2B5EF4-FFF2-40B4-BE49-F238E27FC236}">
                <a16:creationId xmlns="" xmlns:a16="http://schemas.microsoft.com/office/drawing/2014/main" id="{9CAC6BCE-A782-4663-879A-CD861A64E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831" y="3689376"/>
            <a:ext cx="5162550" cy="2619375"/>
          </a:xfrm>
          <a:prstGeom prst="rect">
            <a:avLst/>
          </a:prstGeom>
        </p:spPr>
      </p:pic>
      <p:sp>
        <p:nvSpPr>
          <p:cNvPr id="4" name="Title 1"/>
          <p:cNvSpPr>
            <a:spLocks noGrp="1"/>
          </p:cNvSpPr>
          <p:nvPr>
            <p:ph type="title"/>
          </p:nvPr>
        </p:nvSpPr>
        <p:spPr>
          <a:xfrm>
            <a:off x="623009" y="617730"/>
            <a:ext cx="8596668" cy="864093"/>
          </a:xfrm>
        </p:spPr>
        <p:txBody>
          <a:bodyPr/>
          <a:lstStyle/>
          <a:p>
            <a:r>
              <a:rPr lang="en-US" dirty="0" smtClean="0"/>
              <a:t>Skewed Binary Tree</a:t>
            </a:r>
            <a:endParaRPr lang="en-US" dirty="0"/>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15</a:t>
            </a:fld>
            <a:endParaRPr lang="en-US"/>
          </a:p>
        </p:txBody>
      </p:sp>
    </p:spTree>
    <p:extLst>
      <p:ext uri="{BB962C8B-B14F-4D97-AF65-F5344CB8AC3E}">
        <p14:creationId xmlns:p14="http://schemas.microsoft.com/office/powerpoint/2010/main" val="2678438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FB8ED7D-E7D0-4DF1-8BAA-F0D6ABC51DA1}"/>
              </a:ext>
            </a:extLst>
          </p:cNvPr>
          <p:cNvSpPr>
            <a:spLocks noGrp="1"/>
          </p:cNvSpPr>
          <p:nvPr>
            <p:ph idx="1"/>
          </p:nvPr>
        </p:nvSpPr>
        <p:spPr>
          <a:xfrm>
            <a:off x="644185" y="1344576"/>
            <a:ext cx="8596668" cy="3880773"/>
          </a:xfrm>
        </p:spPr>
        <p:txBody>
          <a:bodyPr/>
          <a:lstStyle/>
          <a:p>
            <a:pPr lvl="1"/>
            <a:r>
              <a:rPr lang="en-IN" dirty="0" smtClean="0"/>
              <a:t>The </a:t>
            </a:r>
            <a:r>
              <a:rPr lang="en-IN" dirty="0"/>
              <a:t>tree which is used to store the Expressions</a:t>
            </a:r>
          </a:p>
        </p:txBody>
      </p:sp>
      <p:pic>
        <p:nvPicPr>
          <p:cNvPr id="5" name="Picture 4">
            <a:extLst>
              <a:ext uri="{FF2B5EF4-FFF2-40B4-BE49-F238E27FC236}">
                <a16:creationId xmlns="" xmlns:a16="http://schemas.microsoft.com/office/drawing/2014/main" id="{1DBA87D5-06E8-4BB7-AE3E-AB4022967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784" y="2279428"/>
            <a:ext cx="2838450" cy="1847850"/>
          </a:xfrm>
          <a:prstGeom prst="rect">
            <a:avLst/>
          </a:prstGeom>
        </p:spPr>
      </p:pic>
      <p:sp>
        <p:nvSpPr>
          <p:cNvPr id="4" name="Title 1"/>
          <p:cNvSpPr>
            <a:spLocks noGrp="1"/>
          </p:cNvSpPr>
          <p:nvPr>
            <p:ph type="title"/>
          </p:nvPr>
        </p:nvSpPr>
        <p:spPr>
          <a:xfrm>
            <a:off x="472089" y="372602"/>
            <a:ext cx="8596668" cy="864093"/>
          </a:xfrm>
        </p:spPr>
        <p:txBody>
          <a:bodyPr/>
          <a:lstStyle/>
          <a:p>
            <a:r>
              <a:rPr lang="en-US" dirty="0" smtClean="0"/>
              <a:t>Expression Binary Tree</a:t>
            </a:r>
            <a:endParaRPr lang="en-US" dirty="0"/>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16</a:t>
            </a:fld>
            <a:endParaRPr lang="en-US"/>
          </a:p>
        </p:txBody>
      </p:sp>
    </p:spTree>
    <p:extLst>
      <p:ext uri="{BB962C8B-B14F-4D97-AF65-F5344CB8AC3E}">
        <p14:creationId xmlns:p14="http://schemas.microsoft.com/office/powerpoint/2010/main" val="255537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C4704-E3F9-440B-9FDA-C71035E6E383}"/>
              </a:ext>
            </a:extLst>
          </p:cNvPr>
          <p:cNvSpPr>
            <a:spLocks noGrp="1"/>
          </p:cNvSpPr>
          <p:nvPr>
            <p:ph type="title"/>
          </p:nvPr>
        </p:nvSpPr>
        <p:spPr/>
        <p:txBody>
          <a:bodyPr/>
          <a:lstStyle/>
          <a:p>
            <a:r>
              <a:rPr lang="en-IN" dirty="0"/>
              <a:t>Trees Implementation</a:t>
            </a:r>
          </a:p>
        </p:txBody>
      </p:sp>
      <p:sp>
        <p:nvSpPr>
          <p:cNvPr id="3" name="Content Placeholder 2">
            <a:extLst>
              <a:ext uri="{FF2B5EF4-FFF2-40B4-BE49-F238E27FC236}">
                <a16:creationId xmlns="" xmlns:a16="http://schemas.microsoft.com/office/drawing/2014/main" id="{7C9E34D8-3B08-48FA-BF18-B99B14CD2039}"/>
              </a:ext>
            </a:extLst>
          </p:cNvPr>
          <p:cNvSpPr>
            <a:spLocks noGrp="1"/>
          </p:cNvSpPr>
          <p:nvPr>
            <p:ph idx="1"/>
          </p:nvPr>
        </p:nvSpPr>
        <p:spPr>
          <a:xfrm>
            <a:off x="677334" y="1343844"/>
            <a:ext cx="8596668" cy="3880773"/>
          </a:xfrm>
        </p:spPr>
        <p:txBody>
          <a:bodyPr/>
          <a:lstStyle/>
          <a:p>
            <a:endParaRPr lang="en-IN" dirty="0" smtClean="0"/>
          </a:p>
          <a:p>
            <a:pPr>
              <a:buFont typeface="Wingdings" panose="05000000000000000000" pitchFamily="2" charset="2"/>
              <a:buChar char="Ø"/>
            </a:pPr>
            <a:r>
              <a:rPr lang="en-IN" dirty="0" smtClean="0"/>
              <a:t>We </a:t>
            </a:r>
            <a:r>
              <a:rPr lang="en-IN" dirty="0"/>
              <a:t>can implement binary trees in 2 ways</a:t>
            </a:r>
          </a:p>
          <a:p>
            <a:pPr lvl="1"/>
            <a:r>
              <a:rPr lang="en-IN" dirty="0"/>
              <a:t>1.Arrays</a:t>
            </a:r>
          </a:p>
          <a:p>
            <a:pPr lvl="1"/>
            <a:r>
              <a:rPr lang="en-IN" dirty="0"/>
              <a:t>2.Linked </a:t>
            </a:r>
            <a:r>
              <a:rPr lang="en-IN" dirty="0" smtClean="0"/>
              <a:t>Lists</a:t>
            </a:r>
          </a:p>
          <a:p>
            <a:pPr marL="457200" lvl="1" indent="0">
              <a:buNone/>
            </a:pPr>
            <a:endParaRPr lang="en-IN" dirty="0" smtClean="0"/>
          </a:p>
          <a:p>
            <a:pPr marL="285750" lvl="1">
              <a:buFont typeface="Wingdings" panose="05000000000000000000" pitchFamily="2" charset="2"/>
              <a:buChar char="Ø"/>
            </a:pPr>
            <a:r>
              <a:rPr lang="en-IN" dirty="0" smtClean="0"/>
              <a:t>Traversing in a Binary tree can be done in three ways:</a:t>
            </a:r>
          </a:p>
          <a:p>
            <a:pPr marL="457200" lvl="1" indent="0">
              <a:buNone/>
            </a:pPr>
            <a:r>
              <a:rPr lang="en-IN" dirty="0" smtClean="0"/>
              <a:t>              1. In order</a:t>
            </a:r>
          </a:p>
          <a:p>
            <a:pPr marL="457200" lvl="1" indent="0">
              <a:buNone/>
            </a:pPr>
            <a:r>
              <a:rPr lang="en-IN" dirty="0" smtClean="0"/>
              <a:t>              2. Pre order</a:t>
            </a:r>
          </a:p>
          <a:p>
            <a:pPr marL="457200" lvl="1" indent="0">
              <a:buNone/>
            </a:pPr>
            <a:r>
              <a:rPr lang="en-IN" dirty="0" smtClean="0"/>
              <a:t>              3. Post order</a:t>
            </a:r>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17</a:t>
            </a:fld>
            <a:endParaRPr lang="en-US"/>
          </a:p>
        </p:txBody>
      </p:sp>
    </p:spTree>
    <p:extLst>
      <p:ext uri="{BB962C8B-B14F-4D97-AF65-F5344CB8AC3E}">
        <p14:creationId xmlns:p14="http://schemas.microsoft.com/office/powerpoint/2010/main" val="3859435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9A7EA9-0F2B-4CFA-8C27-FCC97B40A9D7}"/>
              </a:ext>
            </a:extLst>
          </p:cNvPr>
          <p:cNvSpPr>
            <a:spLocks noGrp="1"/>
          </p:cNvSpPr>
          <p:nvPr>
            <p:ph type="title"/>
          </p:nvPr>
        </p:nvSpPr>
        <p:spPr/>
        <p:txBody>
          <a:bodyPr/>
          <a:lstStyle/>
          <a:p>
            <a:r>
              <a:rPr lang="en-IN" dirty="0"/>
              <a:t>Array Representation</a:t>
            </a:r>
          </a:p>
        </p:txBody>
      </p:sp>
      <p:sp>
        <p:nvSpPr>
          <p:cNvPr id="3" name="Content Placeholder 2">
            <a:extLst>
              <a:ext uri="{FF2B5EF4-FFF2-40B4-BE49-F238E27FC236}">
                <a16:creationId xmlns="" xmlns:a16="http://schemas.microsoft.com/office/drawing/2014/main" id="{420CF584-FB33-4EC0-A396-5F76C939A00F}"/>
              </a:ext>
            </a:extLst>
          </p:cNvPr>
          <p:cNvSpPr>
            <a:spLocks noGrp="1"/>
          </p:cNvSpPr>
          <p:nvPr>
            <p:ph idx="1"/>
          </p:nvPr>
        </p:nvSpPr>
        <p:spPr/>
        <p:txBody>
          <a:bodyPr/>
          <a:lstStyle/>
          <a:p>
            <a:r>
              <a:rPr lang="en-IN" dirty="0"/>
              <a:t>If Array index starts with 0 then,</a:t>
            </a:r>
          </a:p>
          <a:p>
            <a:pPr lvl="1"/>
            <a:r>
              <a:rPr lang="en-IN" dirty="0"/>
              <a:t>Right Child Of </a:t>
            </a:r>
            <a:r>
              <a:rPr lang="en-IN" dirty="0" err="1" smtClean="0"/>
              <a:t>ith</a:t>
            </a:r>
            <a:r>
              <a:rPr lang="en-IN" dirty="0" smtClean="0"/>
              <a:t> </a:t>
            </a:r>
            <a:r>
              <a:rPr lang="en-IN" dirty="0"/>
              <a:t>node = 2i+2</a:t>
            </a:r>
          </a:p>
          <a:p>
            <a:pPr lvl="1"/>
            <a:r>
              <a:rPr lang="en-IN" dirty="0"/>
              <a:t>Left Child Of </a:t>
            </a:r>
            <a:r>
              <a:rPr lang="en-IN" dirty="0" err="1"/>
              <a:t>ith</a:t>
            </a:r>
            <a:r>
              <a:rPr lang="en-IN" dirty="0"/>
              <a:t> node = 2i+1</a:t>
            </a:r>
          </a:p>
          <a:p>
            <a:r>
              <a:rPr lang="en-IN" dirty="0"/>
              <a:t>If Array index starts with 1 then,</a:t>
            </a:r>
          </a:p>
          <a:p>
            <a:pPr lvl="1"/>
            <a:r>
              <a:rPr lang="en-IN" dirty="0"/>
              <a:t>Right Child Of </a:t>
            </a:r>
            <a:r>
              <a:rPr lang="en-IN" dirty="0" err="1"/>
              <a:t>ith</a:t>
            </a:r>
            <a:r>
              <a:rPr lang="en-IN" dirty="0"/>
              <a:t> node = 2i+1</a:t>
            </a:r>
          </a:p>
          <a:p>
            <a:pPr lvl="1"/>
            <a:r>
              <a:rPr lang="en-IN" dirty="0"/>
              <a:t>Left Child Of </a:t>
            </a:r>
            <a:r>
              <a:rPr lang="en-IN" dirty="0" err="1"/>
              <a:t>ith</a:t>
            </a:r>
            <a:r>
              <a:rPr lang="en-IN" dirty="0"/>
              <a:t> node = 2i</a:t>
            </a:r>
          </a:p>
          <a:p>
            <a:endParaRPr lang="en-IN" dirty="0"/>
          </a:p>
          <a:p>
            <a:pPr marL="0" indent="0">
              <a:buNone/>
            </a:pPr>
            <a:endParaRPr lang="en-IN" dirty="0"/>
          </a:p>
        </p:txBody>
      </p:sp>
      <p:pic>
        <p:nvPicPr>
          <p:cNvPr id="5" name="Picture 4">
            <a:extLst>
              <a:ext uri="{FF2B5EF4-FFF2-40B4-BE49-F238E27FC236}">
                <a16:creationId xmlns="" xmlns:a16="http://schemas.microsoft.com/office/drawing/2014/main" id="{6F7FC882-B9FB-4476-9762-52CF309CF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614" y="1930400"/>
            <a:ext cx="3800475" cy="3600450"/>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18</a:t>
            </a:fld>
            <a:endParaRPr lang="en-US"/>
          </a:p>
        </p:txBody>
      </p:sp>
    </p:spTree>
    <p:extLst>
      <p:ext uri="{BB962C8B-B14F-4D97-AF65-F5344CB8AC3E}">
        <p14:creationId xmlns:p14="http://schemas.microsoft.com/office/powerpoint/2010/main" val="3318745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8E02E4-EF3B-4734-8AE4-058B39B5EEC7}"/>
              </a:ext>
            </a:extLst>
          </p:cNvPr>
          <p:cNvSpPr>
            <a:spLocks noGrp="1"/>
          </p:cNvSpPr>
          <p:nvPr>
            <p:ph type="title"/>
          </p:nvPr>
        </p:nvSpPr>
        <p:spPr/>
        <p:txBody>
          <a:bodyPr/>
          <a:lstStyle/>
          <a:p>
            <a:r>
              <a:rPr lang="en-IN" dirty="0"/>
              <a:t>Linked List Representation</a:t>
            </a:r>
          </a:p>
        </p:txBody>
      </p:sp>
      <p:sp>
        <p:nvSpPr>
          <p:cNvPr id="3" name="Content Placeholder 2">
            <a:extLst>
              <a:ext uri="{FF2B5EF4-FFF2-40B4-BE49-F238E27FC236}">
                <a16:creationId xmlns="" xmlns:a16="http://schemas.microsoft.com/office/drawing/2014/main" id="{932B92E8-4B62-4AF8-92E2-8A5D02ACBFA6}"/>
              </a:ext>
            </a:extLst>
          </p:cNvPr>
          <p:cNvSpPr>
            <a:spLocks noGrp="1"/>
          </p:cNvSpPr>
          <p:nvPr>
            <p:ph idx="1"/>
          </p:nvPr>
        </p:nvSpPr>
        <p:spPr>
          <a:xfrm>
            <a:off x="677334" y="1570488"/>
            <a:ext cx="8596668" cy="3880773"/>
          </a:xfrm>
        </p:spPr>
        <p:txBody>
          <a:bodyPr/>
          <a:lstStyle/>
          <a:p>
            <a:pPr marL="0" indent="0">
              <a:buNone/>
            </a:pPr>
            <a:r>
              <a:rPr lang="en-IN" dirty="0" smtClean="0"/>
              <a:t>In linked representation, every </a:t>
            </a:r>
            <a:r>
              <a:rPr lang="en-IN" dirty="0"/>
              <a:t>node contains 3 </a:t>
            </a:r>
            <a:r>
              <a:rPr lang="en-IN" dirty="0" smtClean="0"/>
              <a:t>fields:</a:t>
            </a:r>
            <a:endParaRPr lang="en-IN" dirty="0"/>
          </a:p>
          <a:p>
            <a:pPr lvl="1"/>
            <a:r>
              <a:rPr lang="en-IN" dirty="0"/>
              <a:t>Left Pointer</a:t>
            </a:r>
          </a:p>
          <a:p>
            <a:pPr lvl="1"/>
            <a:r>
              <a:rPr lang="en-IN" dirty="0"/>
              <a:t>Data</a:t>
            </a:r>
          </a:p>
          <a:p>
            <a:pPr lvl="1"/>
            <a:r>
              <a:rPr lang="en-IN" dirty="0"/>
              <a:t>Right Pointer</a:t>
            </a:r>
          </a:p>
        </p:txBody>
      </p:sp>
      <p:pic>
        <p:nvPicPr>
          <p:cNvPr id="7" name="Picture 6">
            <a:extLst>
              <a:ext uri="{FF2B5EF4-FFF2-40B4-BE49-F238E27FC236}">
                <a16:creationId xmlns="" xmlns:a16="http://schemas.microsoft.com/office/drawing/2014/main" id="{B08E3B5F-4F00-401B-9020-EA5F2B8EC5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5823" y="2227862"/>
            <a:ext cx="4388906" cy="2925937"/>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19</a:t>
            </a:fld>
            <a:endParaRPr lang="en-US"/>
          </a:p>
        </p:txBody>
      </p:sp>
    </p:spTree>
    <p:extLst>
      <p:ext uri="{BB962C8B-B14F-4D97-AF65-F5344CB8AC3E}">
        <p14:creationId xmlns:p14="http://schemas.microsoft.com/office/powerpoint/2010/main" val="265610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5D746E-247B-4E41-8C94-AC14CAE7F934}"/>
              </a:ext>
            </a:extLst>
          </p:cNvPr>
          <p:cNvSpPr>
            <a:spLocks noGrp="1"/>
          </p:cNvSpPr>
          <p:nvPr>
            <p:ph type="ctrTitle"/>
          </p:nvPr>
        </p:nvSpPr>
        <p:spPr>
          <a:xfrm>
            <a:off x="1330898" y="1439800"/>
            <a:ext cx="7766936" cy="1646302"/>
          </a:xfrm>
        </p:spPr>
        <p:txBody>
          <a:bodyPr/>
          <a:lstStyle/>
          <a:p>
            <a:pPr algn="ctr"/>
            <a:r>
              <a:rPr lang="en-IN" b="1" dirty="0" smtClean="0">
                <a:effectLst>
                  <a:outerShdw blurRad="38100" dist="38100" dir="2700000" algn="tl">
                    <a:srgbClr val="000000">
                      <a:alpha val="43137"/>
                    </a:srgbClr>
                  </a:outerShdw>
                </a:effectLst>
              </a:rPr>
              <a:t>Trees ( Part-1)</a:t>
            </a:r>
            <a:endParaRPr lang="en-IN" b="1" dirty="0">
              <a:effectLst>
                <a:outerShdw blurRad="38100" dist="38100" dir="2700000" algn="tl">
                  <a:srgbClr val="000000">
                    <a:alpha val="43137"/>
                  </a:srgbClr>
                </a:outerShdw>
              </a:effectLst>
            </a:endParaRPr>
          </a:p>
        </p:txBody>
      </p:sp>
      <p:sp>
        <p:nvSpPr>
          <p:cNvPr id="6" name="Slide Number Placeholder 5">
            <a:extLst>
              <a:ext uri="{FF2B5EF4-FFF2-40B4-BE49-F238E27FC236}">
                <a16:creationId xmlns="" xmlns:a16="http://schemas.microsoft.com/office/drawing/2014/main" id="{FCE4A153-402B-476D-948D-0E04DA458262}"/>
              </a:ext>
            </a:extLst>
          </p:cNvPr>
          <p:cNvSpPr>
            <a:spLocks noGrp="1"/>
          </p:cNvSpPr>
          <p:nvPr>
            <p:ph type="sldNum" sz="quarter" idx="12"/>
          </p:nvPr>
        </p:nvSpPr>
        <p:spPr/>
        <p:txBody>
          <a:bodyPr/>
          <a:lstStyle/>
          <a:p>
            <a:fld id="{DF1C8F85-207C-4B81-958C-D7565F179220}" type="slidenum">
              <a:rPr lang="en-IN" smtClean="0"/>
              <a:t>2</a:t>
            </a:fld>
            <a:endParaRPr lang="en-IN"/>
          </a:p>
        </p:txBody>
      </p:sp>
      <p:sp>
        <p:nvSpPr>
          <p:cNvPr id="3" name="Footer Placeholder 2"/>
          <p:cNvSpPr>
            <a:spLocks noGrp="1"/>
          </p:cNvSpPr>
          <p:nvPr>
            <p:ph type="ftr" sz="quarter" idx="11"/>
          </p:nvPr>
        </p:nvSpPr>
        <p:spPr/>
        <p:txBody>
          <a:bodyPr/>
          <a:lstStyle/>
          <a:p>
            <a:r>
              <a:rPr lang="en-US" smtClean="0"/>
              <a:t>Data Structures- G. Jaya Krishna</a:t>
            </a:r>
            <a:endParaRPr lang="en-US"/>
          </a:p>
        </p:txBody>
      </p:sp>
    </p:spTree>
    <p:extLst>
      <p:ext uri="{BB962C8B-B14F-4D97-AF65-F5344CB8AC3E}">
        <p14:creationId xmlns:p14="http://schemas.microsoft.com/office/powerpoint/2010/main" val="3639505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331F00-5690-4DAC-B3D1-E9F16E70412C}"/>
              </a:ext>
            </a:extLst>
          </p:cNvPr>
          <p:cNvSpPr>
            <a:spLocks noGrp="1"/>
          </p:cNvSpPr>
          <p:nvPr>
            <p:ph type="title"/>
          </p:nvPr>
        </p:nvSpPr>
        <p:spPr>
          <a:xfrm>
            <a:off x="677334" y="609600"/>
            <a:ext cx="8596668" cy="899604"/>
          </a:xfrm>
        </p:spPr>
        <p:txBody>
          <a:bodyPr/>
          <a:lstStyle/>
          <a:p>
            <a:r>
              <a:rPr lang="en-IN" dirty="0"/>
              <a:t>Traversing Techniques</a:t>
            </a:r>
          </a:p>
        </p:txBody>
      </p:sp>
      <p:sp>
        <p:nvSpPr>
          <p:cNvPr id="3" name="Content Placeholder 2">
            <a:extLst>
              <a:ext uri="{FF2B5EF4-FFF2-40B4-BE49-F238E27FC236}">
                <a16:creationId xmlns="" xmlns:a16="http://schemas.microsoft.com/office/drawing/2014/main" id="{79A7068C-8AC5-4FFD-B525-48D6AC012E37}"/>
              </a:ext>
            </a:extLst>
          </p:cNvPr>
          <p:cNvSpPr>
            <a:spLocks noGrp="1"/>
          </p:cNvSpPr>
          <p:nvPr>
            <p:ph idx="1"/>
          </p:nvPr>
        </p:nvSpPr>
        <p:spPr/>
        <p:txBody>
          <a:bodyPr/>
          <a:lstStyle/>
          <a:p>
            <a:r>
              <a:rPr lang="en-IN" dirty="0"/>
              <a:t>Unlike linear data structures (Array, Linked List, Queues, Stacks, etc) which have only one logical way to traverse them, trees can be traversed in different ways.</a:t>
            </a:r>
          </a:p>
          <a:p>
            <a:r>
              <a:rPr lang="en-IN" dirty="0"/>
              <a:t> Following are the generally used ways for traversing trees.</a:t>
            </a:r>
          </a:p>
          <a:p>
            <a:pPr lvl="1"/>
            <a:r>
              <a:rPr lang="en-IN" dirty="0"/>
              <a:t>Pre order(H,L,R)</a:t>
            </a:r>
          </a:p>
          <a:p>
            <a:pPr lvl="1"/>
            <a:r>
              <a:rPr lang="en-IN" dirty="0"/>
              <a:t>In order(L,H,R)</a:t>
            </a:r>
          </a:p>
          <a:p>
            <a:pPr lvl="1"/>
            <a:r>
              <a:rPr lang="en-IN" dirty="0"/>
              <a:t>Post order(L,R,H)</a:t>
            </a:r>
          </a:p>
          <a:p>
            <a:pPr lvl="1"/>
            <a:r>
              <a:rPr lang="en-IN" dirty="0"/>
              <a:t>L </a:t>
            </a:r>
            <a:r>
              <a:rPr lang="en-IN" dirty="0">
                <a:sym typeface="Wingdings" panose="05000000000000000000" pitchFamily="2" charset="2"/>
              </a:rPr>
              <a:t> Left	R  Right  H Head</a:t>
            </a:r>
            <a:endParaRPr lang="en-IN" dirty="0"/>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20</a:t>
            </a:fld>
            <a:endParaRPr lang="en-US"/>
          </a:p>
        </p:txBody>
      </p:sp>
    </p:spTree>
    <p:extLst>
      <p:ext uri="{BB962C8B-B14F-4D97-AF65-F5344CB8AC3E}">
        <p14:creationId xmlns:p14="http://schemas.microsoft.com/office/powerpoint/2010/main" val="2543731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1409CB-CCAB-4DD0-8A1F-F547741FA4F0}"/>
              </a:ext>
            </a:extLst>
          </p:cNvPr>
          <p:cNvSpPr>
            <a:spLocks noGrp="1"/>
          </p:cNvSpPr>
          <p:nvPr>
            <p:ph type="title"/>
          </p:nvPr>
        </p:nvSpPr>
        <p:spPr>
          <a:xfrm>
            <a:off x="677334" y="609600"/>
            <a:ext cx="8596668" cy="775317"/>
          </a:xfrm>
        </p:spPr>
        <p:txBody>
          <a:bodyPr>
            <a:normAutofit/>
          </a:bodyPr>
          <a:lstStyle/>
          <a:p>
            <a:r>
              <a:rPr lang="en-IN" dirty="0"/>
              <a:t>Pre Order </a:t>
            </a:r>
          </a:p>
        </p:txBody>
      </p:sp>
      <p:sp>
        <p:nvSpPr>
          <p:cNvPr id="3" name="Content Placeholder 2">
            <a:extLst>
              <a:ext uri="{FF2B5EF4-FFF2-40B4-BE49-F238E27FC236}">
                <a16:creationId xmlns="" xmlns:a16="http://schemas.microsoft.com/office/drawing/2014/main" id="{9E3DF4F0-5573-4752-B636-E2ED5CF52006}"/>
              </a:ext>
            </a:extLst>
          </p:cNvPr>
          <p:cNvSpPr>
            <a:spLocks noGrp="1"/>
          </p:cNvSpPr>
          <p:nvPr>
            <p:ph idx="1"/>
          </p:nvPr>
        </p:nvSpPr>
        <p:spPr>
          <a:xfrm>
            <a:off x="677334" y="1645685"/>
            <a:ext cx="8596668" cy="3880773"/>
          </a:xfrm>
        </p:spPr>
        <p:txBody>
          <a:bodyPr/>
          <a:lstStyle/>
          <a:p>
            <a:r>
              <a:rPr lang="en-IN" dirty="0"/>
              <a:t>First we go for Head Node then Left and Then we go for Right Node</a:t>
            </a:r>
          </a:p>
          <a:p>
            <a:r>
              <a:rPr lang="en-IN" dirty="0"/>
              <a:t>This Process Will Perform Recursively Until We get required data</a:t>
            </a:r>
          </a:p>
          <a:p>
            <a:r>
              <a:rPr lang="en-IN" dirty="0"/>
              <a:t>It is also called as “NLR technique”</a:t>
            </a:r>
          </a:p>
          <a:p>
            <a:r>
              <a:rPr lang="en-IN" dirty="0"/>
              <a:t>Where 	N </a:t>
            </a:r>
            <a:r>
              <a:rPr lang="en-IN" dirty="0">
                <a:sym typeface="Wingdings" panose="05000000000000000000" pitchFamily="2" charset="2"/>
              </a:rPr>
              <a:t> Node 	L  Left 	R  Right</a:t>
            </a:r>
          </a:p>
          <a:p>
            <a:r>
              <a:rPr lang="en-IN" dirty="0" smtClean="0">
                <a:sym typeface="Wingdings" panose="05000000000000000000" pitchFamily="2" charset="2"/>
              </a:rPr>
              <a:t>Used to extract prefix notation from an expression tree.</a:t>
            </a:r>
          </a:p>
          <a:p>
            <a:r>
              <a:rPr lang="en-IN" dirty="0" smtClean="0"/>
              <a:t>The pre order for the following tree is 1 </a:t>
            </a:r>
            <a:r>
              <a:rPr lang="en-IN" dirty="0"/>
              <a:t>2 4 5 3</a:t>
            </a:r>
          </a:p>
          <a:p>
            <a:endParaRPr lang="en-IN" dirty="0" smtClean="0">
              <a:sym typeface="Wingdings" panose="05000000000000000000" pitchFamily="2" charset="2"/>
            </a:endParaRPr>
          </a:p>
          <a:p>
            <a:endParaRPr lang="en-IN" dirty="0">
              <a:sym typeface="Wingdings" panose="05000000000000000000" pitchFamily="2" charset="2"/>
            </a:endParaRPr>
          </a:p>
        </p:txBody>
      </p:sp>
      <p:pic>
        <p:nvPicPr>
          <p:cNvPr id="7" name="Picture 6">
            <a:extLst>
              <a:ext uri="{FF2B5EF4-FFF2-40B4-BE49-F238E27FC236}">
                <a16:creationId xmlns="" xmlns:a16="http://schemas.microsoft.com/office/drawing/2014/main" id="{56912FC7-B509-4AFA-BF21-A1A574A82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189" y="4228279"/>
            <a:ext cx="2466975" cy="1485900"/>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21</a:t>
            </a:fld>
            <a:endParaRPr lang="en-US"/>
          </a:p>
        </p:txBody>
      </p:sp>
    </p:spTree>
    <p:extLst>
      <p:ext uri="{BB962C8B-B14F-4D97-AF65-F5344CB8AC3E}">
        <p14:creationId xmlns:p14="http://schemas.microsoft.com/office/powerpoint/2010/main" val="1843481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772472-B5D6-46B7-8934-532441AF5C23}"/>
              </a:ext>
            </a:extLst>
          </p:cNvPr>
          <p:cNvSpPr>
            <a:spLocks noGrp="1"/>
          </p:cNvSpPr>
          <p:nvPr>
            <p:ph type="title"/>
          </p:nvPr>
        </p:nvSpPr>
        <p:spPr>
          <a:xfrm>
            <a:off x="677334" y="609600"/>
            <a:ext cx="8596668" cy="846338"/>
          </a:xfrm>
        </p:spPr>
        <p:txBody>
          <a:bodyPr/>
          <a:lstStyle/>
          <a:p>
            <a:r>
              <a:rPr lang="en-IN" dirty="0"/>
              <a:t>In Order</a:t>
            </a:r>
          </a:p>
        </p:txBody>
      </p:sp>
      <p:sp>
        <p:nvSpPr>
          <p:cNvPr id="3" name="Content Placeholder 2">
            <a:extLst>
              <a:ext uri="{FF2B5EF4-FFF2-40B4-BE49-F238E27FC236}">
                <a16:creationId xmlns="" xmlns:a16="http://schemas.microsoft.com/office/drawing/2014/main" id="{74253E49-AFD3-49E0-80FA-B766601ED326}"/>
              </a:ext>
            </a:extLst>
          </p:cNvPr>
          <p:cNvSpPr>
            <a:spLocks noGrp="1"/>
          </p:cNvSpPr>
          <p:nvPr>
            <p:ph idx="1"/>
          </p:nvPr>
        </p:nvSpPr>
        <p:spPr>
          <a:xfrm>
            <a:off x="677334" y="1619051"/>
            <a:ext cx="8596668" cy="3880773"/>
          </a:xfrm>
        </p:spPr>
        <p:txBody>
          <a:bodyPr/>
          <a:lstStyle/>
          <a:p>
            <a:r>
              <a:rPr lang="en-IN" dirty="0"/>
              <a:t>First we go for Left Node then Head and Then we go for Right Node</a:t>
            </a:r>
          </a:p>
          <a:p>
            <a:r>
              <a:rPr lang="en-IN" dirty="0"/>
              <a:t>This Process Will Perform Recursively Until We get required data</a:t>
            </a:r>
          </a:p>
          <a:p>
            <a:r>
              <a:rPr lang="en-IN" dirty="0"/>
              <a:t>It is also called as “LNR technique”</a:t>
            </a:r>
          </a:p>
          <a:p>
            <a:r>
              <a:rPr lang="en-IN" dirty="0"/>
              <a:t>Where 	N </a:t>
            </a:r>
            <a:r>
              <a:rPr lang="en-IN" dirty="0">
                <a:sym typeface="Wingdings" panose="05000000000000000000" pitchFamily="2" charset="2"/>
              </a:rPr>
              <a:t> Node 	L  Left 	R  Right</a:t>
            </a:r>
          </a:p>
          <a:p>
            <a:r>
              <a:rPr lang="en-IN" dirty="0" smtClean="0">
                <a:sym typeface="Wingdings" panose="05000000000000000000" pitchFamily="2" charset="2"/>
              </a:rPr>
              <a:t>Used to display the elements in sorted order from BST.</a:t>
            </a:r>
          </a:p>
          <a:p>
            <a:r>
              <a:rPr lang="en-IN" dirty="0"/>
              <a:t>Solution </a:t>
            </a:r>
            <a:r>
              <a:rPr lang="en-IN" dirty="0" smtClean="0"/>
              <a:t>for the following tree is 4</a:t>
            </a:r>
            <a:r>
              <a:rPr lang="en-IN" dirty="0" smtClean="0">
                <a:sym typeface="Wingdings" panose="05000000000000000000" pitchFamily="2" charset="2"/>
              </a:rPr>
              <a:t> </a:t>
            </a:r>
            <a:r>
              <a:rPr lang="en-IN" dirty="0">
                <a:sym typeface="Wingdings" panose="05000000000000000000" pitchFamily="2" charset="2"/>
              </a:rPr>
              <a:t>2 5 1 3</a:t>
            </a:r>
          </a:p>
          <a:p>
            <a:endParaRPr lang="en-IN" dirty="0"/>
          </a:p>
        </p:txBody>
      </p:sp>
      <p:pic>
        <p:nvPicPr>
          <p:cNvPr id="5" name="Picture 4">
            <a:extLst>
              <a:ext uri="{FF2B5EF4-FFF2-40B4-BE49-F238E27FC236}">
                <a16:creationId xmlns="" xmlns:a16="http://schemas.microsoft.com/office/drawing/2014/main" id="{0F459DA0-A407-4738-A2AD-F07ED8985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693" y="3928923"/>
            <a:ext cx="2466975" cy="1485900"/>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22</a:t>
            </a:fld>
            <a:endParaRPr lang="en-US"/>
          </a:p>
        </p:txBody>
      </p:sp>
    </p:spTree>
    <p:extLst>
      <p:ext uri="{BB962C8B-B14F-4D97-AF65-F5344CB8AC3E}">
        <p14:creationId xmlns:p14="http://schemas.microsoft.com/office/powerpoint/2010/main" val="4233202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772472-B5D6-46B7-8934-532441AF5C23}"/>
              </a:ext>
            </a:extLst>
          </p:cNvPr>
          <p:cNvSpPr>
            <a:spLocks noGrp="1"/>
          </p:cNvSpPr>
          <p:nvPr>
            <p:ph type="title"/>
          </p:nvPr>
        </p:nvSpPr>
        <p:spPr>
          <a:xfrm>
            <a:off x="677334" y="609600"/>
            <a:ext cx="8596668" cy="872971"/>
          </a:xfrm>
        </p:spPr>
        <p:txBody>
          <a:bodyPr/>
          <a:lstStyle/>
          <a:p>
            <a:r>
              <a:rPr lang="en-IN" dirty="0"/>
              <a:t>Post Order</a:t>
            </a:r>
          </a:p>
        </p:txBody>
      </p:sp>
      <p:sp>
        <p:nvSpPr>
          <p:cNvPr id="3" name="Content Placeholder 2">
            <a:extLst>
              <a:ext uri="{FF2B5EF4-FFF2-40B4-BE49-F238E27FC236}">
                <a16:creationId xmlns="" xmlns:a16="http://schemas.microsoft.com/office/drawing/2014/main" id="{74253E49-AFD3-49E0-80FA-B766601ED326}"/>
              </a:ext>
            </a:extLst>
          </p:cNvPr>
          <p:cNvSpPr>
            <a:spLocks noGrp="1"/>
          </p:cNvSpPr>
          <p:nvPr>
            <p:ph idx="1"/>
          </p:nvPr>
        </p:nvSpPr>
        <p:spPr>
          <a:xfrm>
            <a:off x="677334" y="1707828"/>
            <a:ext cx="8596668" cy="3880773"/>
          </a:xfrm>
        </p:spPr>
        <p:txBody>
          <a:bodyPr/>
          <a:lstStyle/>
          <a:p>
            <a:r>
              <a:rPr lang="en-IN" dirty="0"/>
              <a:t>First we go for Left Node then Right and Then we go for Head Node</a:t>
            </a:r>
          </a:p>
          <a:p>
            <a:r>
              <a:rPr lang="en-IN" dirty="0"/>
              <a:t>This Process Will Perform Recursively Until We get required data</a:t>
            </a:r>
          </a:p>
          <a:p>
            <a:r>
              <a:rPr lang="en-IN" dirty="0"/>
              <a:t>It is also called as “LRN technique”</a:t>
            </a:r>
          </a:p>
          <a:p>
            <a:r>
              <a:rPr lang="en-IN" dirty="0"/>
              <a:t>Where 	N </a:t>
            </a:r>
            <a:r>
              <a:rPr lang="en-IN" dirty="0">
                <a:sym typeface="Wingdings" panose="05000000000000000000" pitchFamily="2" charset="2"/>
              </a:rPr>
              <a:t> Node 	L  Left 	R  Right</a:t>
            </a:r>
          </a:p>
          <a:p>
            <a:r>
              <a:rPr lang="en-IN" dirty="0" smtClean="0"/>
              <a:t>These are used to extract Postfix expression</a:t>
            </a:r>
          </a:p>
          <a:p>
            <a:r>
              <a:rPr lang="en-IN" dirty="0"/>
              <a:t>Solution for the following tree is</a:t>
            </a:r>
            <a:r>
              <a:rPr lang="en-IN" dirty="0">
                <a:sym typeface="Wingdings" panose="05000000000000000000" pitchFamily="2" charset="2"/>
              </a:rPr>
              <a:t> </a:t>
            </a:r>
            <a:r>
              <a:rPr lang="en-IN" dirty="0"/>
              <a:t>4 5 2 3 1</a:t>
            </a:r>
          </a:p>
          <a:p>
            <a:endParaRPr lang="en-IN" dirty="0"/>
          </a:p>
        </p:txBody>
      </p:sp>
      <p:pic>
        <p:nvPicPr>
          <p:cNvPr id="5" name="Picture 4">
            <a:extLst>
              <a:ext uri="{FF2B5EF4-FFF2-40B4-BE49-F238E27FC236}">
                <a16:creationId xmlns="" xmlns:a16="http://schemas.microsoft.com/office/drawing/2014/main" id="{0F459DA0-A407-4738-A2AD-F07ED8985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864" y="4221887"/>
            <a:ext cx="2466975" cy="1485900"/>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23</a:t>
            </a:fld>
            <a:endParaRPr lang="en-US"/>
          </a:p>
        </p:txBody>
      </p:sp>
    </p:spTree>
    <p:extLst>
      <p:ext uri="{BB962C8B-B14F-4D97-AF65-F5344CB8AC3E}">
        <p14:creationId xmlns:p14="http://schemas.microsoft.com/office/powerpoint/2010/main" val="3085580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6338"/>
          </a:xfrm>
        </p:spPr>
        <p:txBody>
          <a:bodyPr/>
          <a:lstStyle/>
          <a:p>
            <a:r>
              <a:rPr lang="en-US" dirty="0" smtClean="0"/>
              <a:t>Questions:</a:t>
            </a:r>
            <a:endParaRPr lang="en-US" dirty="0"/>
          </a:p>
        </p:txBody>
      </p:sp>
      <p:sp>
        <p:nvSpPr>
          <p:cNvPr id="3" name="Content Placeholder 2"/>
          <p:cNvSpPr>
            <a:spLocks noGrp="1"/>
          </p:cNvSpPr>
          <p:nvPr>
            <p:ph idx="1"/>
          </p:nvPr>
        </p:nvSpPr>
        <p:spPr>
          <a:xfrm>
            <a:off x="677334" y="1455938"/>
            <a:ext cx="8596668" cy="3880773"/>
          </a:xfrm>
        </p:spPr>
        <p:txBody>
          <a:bodyPr/>
          <a:lstStyle/>
          <a:p>
            <a:r>
              <a:rPr lang="en-US" dirty="0" smtClean="0"/>
              <a:t>Construction a binary tree for the In-order traversal:  D B E A F C G </a:t>
            </a:r>
          </a:p>
          <a:p>
            <a:pPr marL="0" indent="0">
              <a:buNone/>
            </a:pPr>
            <a:r>
              <a:rPr lang="en-US" dirty="0" smtClean="0"/>
              <a:t>                                                        Pre order traversal: A B D E C F G</a:t>
            </a:r>
          </a:p>
          <a:p>
            <a:pPr marL="0" indent="0">
              <a:buNone/>
            </a:pPr>
            <a:endParaRPr lang="en-US" dirty="0"/>
          </a:p>
          <a:p>
            <a:pPr marL="0" indent="0">
              <a:buNone/>
            </a:pPr>
            <a:endParaRPr lang="en-US" dirty="0" smtClean="0"/>
          </a:p>
          <a:p>
            <a:pPr marL="0" indent="0">
              <a:buNone/>
            </a:pPr>
            <a:r>
              <a:rPr lang="en-US" dirty="0"/>
              <a:t> </a:t>
            </a:r>
            <a:r>
              <a:rPr lang="en-US" dirty="0" smtClean="0"/>
              <a:t>                 Follow the class notes for procedure. </a:t>
            </a:r>
            <a:endParaRPr lang="en-US" dirty="0"/>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24</a:t>
            </a:fld>
            <a:endParaRPr lang="en-US"/>
          </a:p>
        </p:txBody>
      </p:sp>
    </p:spTree>
    <p:extLst>
      <p:ext uri="{BB962C8B-B14F-4D97-AF65-F5344CB8AC3E}">
        <p14:creationId xmlns:p14="http://schemas.microsoft.com/office/powerpoint/2010/main" val="2658423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C01553-E10B-4A52-9951-83AAC1F75F54}"/>
              </a:ext>
            </a:extLst>
          </p:cNvPr>
          <p:cNvSpPr>
            <a:spLocks noGrp="1"/>
          </p:cNvSpPr>
          <p:nvPr>
            <p:ph type="title"/>
          </p:nvPr>
        </p:nvSpPr>
        <p:spPr/>
        <p:txBody>
          <a:bodyPr/>
          <a:lstStyle/>
          <a:p>
            <a:r>
              <a:rPr lang="en-IN" dirty="0"/>
              <a:t>Applications </a:t>
            </a:r>
          </a:p>
        </p:txBody>
      </p:sp>
      <p:sp>
        <p:nvSpPr>
          <p:cNvPr id="3" name="Content Placeholder 2">
            <a:extLst>
              <a:ext uri="{FF2B5EF4-FFF2-40B4-BE49-F238E27FC236}">
                <a16:creationId xmlns="" xmlns:a16="http://schemas.microsoft.com/office/drawing/2014/main" id="{5C5CDB58-6C1F-48AA-86FF-70BD011C333B}"/>
              </a:ext>
            </a:extLst>
          </p:cNvPr>
          <p:cNvSpPr>
            <a:spLocks noGrp="1"/>
          </p:cNvSpPr>
          <p:nvPr>
            <p:ph idx="1"/>
          </p:nvPr>
        </p:nvSpPr>
        <p:spPr>
          <a:xfrm>
            <a:off x="606313" y="1698950"/>
            <a:ext cx="9230146" cy="3880773"/>
          </a:xfrm>
        </p:spPr>
        <p:txBody>
          <a:bodyPr>
            <a:normAutofit/>
          </a:bodyPr>
          <a:lstStyle/>
          <a:p>
            <a:r>
              <a:rPr lang="en-IN" sz="2400" dirty="0"/>
              <a:t>A binary tree can be useful </a:t>
            </a:r>
            <a:r>
              <a:rPr lang="en-IN" sz="2400" dirty="0" smtClean="0"/>
              <a:t>to implement Huffman Tree, BST, Binary tries, hash trees, Heaps etc.,</a:t>
            </a:r>
            <a:endParaRPr lang="en-IN" sz="2400" dirty="0"/>
          </a:p>
          <a:p>
            <a:r>
              <a:rPr lang="en-IN" sz="2400" dirty="0"/>
              <a:t>Traversals of trees result in infix , postfix and prefix  </a:t>
            </a:r>
            <a:r>
              <a:rPr lang="en-IN" sz="2400" dirty="0" smtClean="0"/>
              <a:t>forms expressions</a:t>
            </a:r>
          </a:p>
          <a:p>
            <a:r>
              <a:rPr lang="en-IN" sz="2400" dirty="0" smtClean="0"/>
              <a:t>Storing naturally hierarchical data ex: file system (BST)</a:t>
            </a:r>
          </a:p>
          <a:p>
            <a:r>
              <a:rPr lang="en-IN" sz="2400" dirty="0" smtClean="0"/>
              <a:t>Organize data for quick search , insertion and deletion ( BST)</a:t>
            </a:r>
          </a:p>
          <a:p>
            <a:r>
              <a:rPr lang="en-IN" sz="2400" dirty="0" err="1" smtClean="0"/>
              <a:t>Trie</a:t>
            </a:r>
            <a:r>
              <a:rPr lang="en-IN" sz="2400" dirty="0" smtClean="0"/>
              <a:t> – Dictionary</a:t>
            </a:r>
          </a:p>
          <a:p>
            <a:r>
              <a:rPr lang="en-IN" sz="2400" dirty="0" smtClean="0"/>
              <a:t>Network routing algorithms   etc.,</a:t>
            </a:r>
          </a:p>
          <a:p>
            <a:endParaRPr lang="en-IN" sz="2400" dirty="0"/>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25</a:t>
            </a:fld>
            <a:endParaRPr lang="en-US"/>
          </a:p>
        </p:txBody>
      </p:sp>
    </p:spTree>
    <p:extLst>
      <p:ext uri="{BB962C8B-B14F-4D97-AF65-F5344CB8AC3E}">
        <p14:creationId xmlns:p14="http://schemas.microsoft.com/office/powerpoint/2010/main" val="2536589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512" y="2665925"/>
            <a:ext cx="12191999" cy="1107661"/>
          </a:xfrm>
          <a:prstGeom prst="rect">
            <a:avLst/>
          </a:prstGeom>
          <a:solidFill>
            <a:srgbClr val="0069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t>Huffman Coding </a:t>
            </a:r>
            <a:endParaRPr lang="en-US" sz="3200" b="1" dirty="0">
              <a:solidFill>
                <a:srgbClr val="FFFFFF"/>
              </a:solidFill>
            </a:endParaRPr>
          </a:p>
        </p:txBody>
      </p:sp>
      <p:sp>
        <p:nvSpPr>
          <p:cNvPr id="12" name="Slide Number Placeholder 11"/>
          <p:cNvSpPr>
            <a:spLocks noGrp="1"/>
          </p:cNvSpPr>
          <p:nvPr>
            <p:ph type="sldNum" sz="quarter" idx="12"/>
          </p:nvPr>
        </p:nvSpPr>
        <p:spPr/>
        <p:txBody>
          <a:bodyPr/>
          <a:lstStyle/>
          <a:p>
            <a:fld id="{EE957997-9D44-4566-9F41-3F7FDB85A809}" type="slidenum">
              <a:rPr lang="en-US" smtClean="0"/>
              <a:t>26</a:t>
            </a:fld>
            <a:endParaRPr lang="en-US"/>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Tree>
    <p:extLst>
      <p:ext uri="{BB962C8B-B14F-4D97-AF65-F5344CB8AC3E}">
        <p14:creationId xmlns:p14="http://schemas.microsoft.com/office/powerpoint/2010/main" val="3245374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0EEFE5-BA54-4AA7-AC65-AF9288F112EB}"/>
              </a:ext>
            </a:extLst>
          </p:cNvPr>
          <p:cNvSpPr>
            <a:spLocks noGrp="1"/>
          </p:cNvSpPr>
          <p:nvPr>
            <p:ph type="title"/>
          </p:nvPr>
        </p:nvSpPr>
        <p:spPr/>
        <p:txBody>
          <a:bodyPr/>
          <a:lstStyle/>
          <a:p>
            <a:r>
              <a:rPr lang="en-IN" dirty="0"/>
              <a:t>Huffman Coding</a:t>
            </a:r>
          </a:p>
        </p:txBody>
      </p:sp>
      <p:sp>
        <p:nvSpPr>
          <p:cNvPr id="3" name="Content Placeholder 2">
            <a:extLst>
              <a:ext uri="{FF2B5EF4-FFF2-40B4-BE49-F238E27FC236}">
                <a16:creationId xmlns="" xmlns:a16="http://schemas.microsoft.com/office/drawing/2014/main" id="{9FFAB443-24B4-4151-A4C4-706EA7329607}"/>
              </a:ext>
            </a:extLst>
          </p:cNvPr>
          <p:cNvSpPr>
            <a:spLocks noGrp="1"/>
          </p:cNvSpPr>
          <p:nvPr>
            <p:ph idx="1"/>
          </p:nvPr>
        </p:nvSpPr>
        <p:spPr/>
        <p:txBody>
          <a:bodyPr>
            <a:normAutofit/>
          </a:bodyPr>
          <a:lstStyle/>
          <a:p>
            <a:r>
              <a:rPr lang="en-IN" sz="2000" dirty="0"/>
              <a:t>Huffman coding is proposed by David A. Huffman in 1952</a:t>
            </a:r>
          </a:p>
          <a:p>
            <a:r>
              <a:rPr lang="en-IN" sz="2000" dirty="0"/>
              <a:t>It is the one of the application of Binary Search Trees.</a:t>
            </a:r>
          </a:p>
          <a:p>
            <a:r>
              <a:rPr lang="en-IN" sz="2000" dirty="0"/>
              <a:t>It is Used for compression of Files.</a:t>
            </a:r>
          </a:p>
          <a:p>
            <a:r>
              <a:rPr lang="en-IN" sz="2000" dirty="0"/>
              <a:t>Compression is Nothing but reducing the size.</a:t>
            </a:r>
          </a:p>
          <a:p>
            <a:r>
              <a:rPr lang="en-IN" sz="2000" dirty="0"/>
              <a:t>We use this Huffman coding in WinRar,WinZip,7zip Applications etc..,</a:t>
            </a:r>
          </a:p>
          <a:p>
            <a:endParaRPr lang="en-IN" sz="2000" dirty="0"/>
          </a:p>
          <a:p>
            <a:endParaRPr lang="en-IN" sz="2000" dirty="0"/>
          </a:p>
          <a:p>
            <a:endParaRPr lang="en-IN" sz="2000" dirty="0"/>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27</a:t>
            </a:fld>
            <a:endParaRPr lang="en-US"/>
          </a:p>
        </p:txBody>
      </p:sp>
    </p:spTree>
    <p:extLst>
      <p:ext uri="{BB962C8B-B14F-4D97-AF65-F5344CB8AC3E}">
        <p14:creationId xmlns:p14="http://schemas.microsoft.com/office/powerpoint/2010/main" val="2577133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7E3620-1F19-447A-9DD2-90F1DBC32102}"/>
              </a:ext>
            </a:extLst>
          </p:cNvPr>
          <p:cNvSpPr>
            <a:spLocks noGrp="1"/>
          </p:cNvSpPr>
          <p:nvPr>
            <p:ph type="title"/>
          </p:nvPr>
        </p:nvSpPr>
        <p:spPr/>
        <p:txBody>
          <a:bodyPr/>
          <a:lstStyle/>
          <a:p>
            <a:r>
              <a:rPr lang="en-IN" dirty="0"/>
              <a:t>Huffman Tree</a:t>
            </a:r>
          </a:p>
        </p:txBody>
      </p:sp>
      <p:sp>
        <p:nvSpPr>
          <p:cNvPr id="3" name="Content Placeholder 2">
            <a:extLst>
              <a:ext uri="{FF2B5EF4-FFF2-40B4-BE49-F238E27FC236}">
                <a16:creationId xmlns="" xmlns:a16="http://schemas.microsoft.com/office/drawing/2014/main" id="{C9113118-889D-4A6F-97B9-A20CF357154F}"/>
              </a:ext>
            </a:extLst>
          </p:cNvPr>
          <p:cNvSpPr>
            <a:spLocks noGrp="1"/>
          </p:cNvSpPr>
          <p:nvPr>
            <p:ph idx="1"/>
          </p:nvPr>
        </p:nvSpPr>
        <p:spPr/>
        <p:txBody>
          <a:bodyPr/>
          <a:lstStyle/>
          <a:p>
            <a:r>
              <a:rPr lang="en-IN" dirty="0"/>
              <a:t>It is used for to give unique encoding to a particular code or string</a:t>
            </a:r>
          </a:p>
          <a:p>
            <a:r>
              <a:rPr lang="en-IN" dirty="0"/>
              <a:t>Properties Of Huffman Tree</a:t>
            </a:r>
          </a:p>
          <a:p>
            <a:pPr lvl="1"/>
            <a:r>
              <a:rPr lang="en-IN" dirty="0"/>
              <a:t>It should contain root node</a:t>
            </a:r>
          </a:p>
          <a:p>
            <a:pPr lvl="1"/>
            <a:r>
              <a:rPr lang="en-IN" dirty="0"/>
              <a:t>Internal nodes are indicated with circles(     ) and it should contain weights.</a:t>
            </a:r>
          </a:p>
          <a:p>
            <a:pPr lvl="1"/>
            <a:r>
              <a:rPr lang="en-IN" dirty="0"/>
              <a:t>External nodes are indicated with squares(      )and they should contain Frequency &amp; Characters.</a:t>
            </a:r>
          </a:p>
          <a:p>
            <a:pPr lvl="1"/>
            <a:endParaRPr lang="en-IN" dirty="0"/>
          </a:p>
        </p:txBody>
      </p:sp>
      <p:sp>
        <p:nvSpPr>
          <p:cNvPr id="6" name="Oval 5">
            <a:extLst>
              <a:ext uri="{FF2B5EF4-FFF2-40B4-BE49-F238E27FC236}">
                <a16:creationId xmlns="" xmlns:a16="http://schemas.microsoft.com/office/drawing/2014/main" id="{8F6822C8-190C-4C87-AC5D-C856C851E1F4}"/>
              </a:ext>
            </a:extLst>
          </p:cNvPr>
          <p:cNvSpPr/>
          <p:nvPr/>
        </p:nvSpPr>
        <p:spPr>
          <a:xfrm>
            <a:off x="5344601" y="3429000"/>
            <a:ext cx="166977" cy="180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8" name="Rectangle 7">
            <a:extLst>
              <a:ext uri="{FF2B5EF4-FFF2-40B4-BE49-F238E27FC236}">
                <a16:creationId xmlns="" xmlns:a16="http://schemas.microsoft.com/office/drawing/2014/main" id="{E8226463-BEEA-478D-A4C6-4FBCA828C270}"/>
              </a:ext>
            </a:extLst>
          </p:cNvPr>
          <p:cNvSpPr/>
          <p:nvPr/>
        </p:nvSpPr>
        <p:spPr>
          <a:xfrm>
            <a:off x="5511578" y="3749635"/>
            <a:ext cx="166977" cy="180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28</a:t>
            </a:fld>
            <a:endParaRPr lang="en-US"/>
          </a:p>
        </p:txBody>
      </p:sp>
    </p:spTree>
    <p:extLst>
      <p:ext uri="{BB962C8B-B14F-4D97-AF65-F5344CB8AC3E}">
        <p14:creationId xmlns:p14="http://schemas.microsoft.com/office/powerpoint/2010/main" val="1690202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397B9-9500-44DF-AF74-7FC93169D704}"/>
              </a:ext>
            </a:extLst>
          </p:cNvPr>
          <p:cNvSpPr>
            <a:spLocks noGrp="1"/>
          </p:cNvSpPr>
          <p:nvPr>
            <p:ph type="title"/>
          </p:nvPr>
        </p:nvSpPr>
        <p:spPr/>
        <p:txBody>
          <a:bodyPr/>
          <a:lstStyle/>
          <a:p>
            <a:r>
              <a:rPr lang="en-IN" dirty="0"/>
              <a:t>Normal Encoding	</a:t>
            </a:r>
          </a:p>
        </p:txBody>
      </p:sp>
      <p:sp>
        <p:nvSpPr>
          <p:cNvPr id="3" name="Content Placeholder 2">
            <a:extLst>
              <a:ext uri="{FF2B5EF4-FFF2-40B4-BE49-F238E27FC236}">
                <a16:creationId xmlns="" xmlns:a16="http://schemas.microsoft.com/office/drawing/2014/main" id="{F516FFC8-BE1D-499E-9574-F57D70A64B71}"/>
              </a:ext>
            </a:extLst>
          </p:cNvPr>
          <p:cNvSpPr>
            <a:spLocks noGrp="1"/>
          </p:cNvSpPr>
          <p:nvPr>
            <p:ph idx="1"/>
          </p:nvPr>
        </p:nvSpPr>
        <p:spPr/>
        <p:txBody>
          <a:bodyPr/>
          <a:lstStyle/>
          <a:p>
            <a:r>
              <a:rPr lang="en-IN" dirty="0"/>
              <a:t>Let we take an example</a:t>
            </a:r>
          </a:p>
          <a:p>
            <a:r>
              <a:rPr lang="en-IN" dirty="0"/>
              <a:t>Let there are 7 characters in a string and each character is represented in 8 bits(ASCII CODES)</a:t>
            </a:r>
          </a:p>
          <a:p>
            <a:endParaRPr lang="en-IN" dirty="0"/>
          </a:p>
        </p:txBody>
      </p:sp>
      <p:sp>
        <p:nvSpPr>
          <p:cNvPr id="5" name="Rectangle 4">
            <a:extLst>
              <a:ext uri="{FF2B5EF4-FFF2-40B4-BE49-F238E27FC236}">
                <a16:creationId xmlns="" xmlns:a16="http://schemas.microsoft.com/office/drawing/2014/main" id="{B9696467-D406-4C93-9BB6-1F3EE320FDB8}"/>
              </a:ext>
            </a:extLst>
          </p:cNvPr>
          <p:cNvSpPr/>
          <p:nvPr/>
        </p:nvSpPr>
        <p:spPr>
          <a:xfrm>
            <a:off x="677334" y="3241524"/>
            <a:ext cx="1049572" cy="1876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srgbClr val="C42F1A"/>
                </a:solidFill>
              </a:rPr>
              <a:t>ASCII</a:t>
            </a:r>
          </a:p>
          <a:p>
            <a:pPr algn="ctr" defTabSz="457200"/>
            <a:r>
              <a:rPr lang="en-IN" dirty="0">
                <a:solidFill>
                  <a:prstClr val="white"/>
                </a:solidFill>
              </a:rPr>
              <a:t>a-97</a:t>
            </a:r>
          </a:p>
          <a:p>
            <a:pPr algn="ctr" defTabSz="457200"/>
            <a:r>
              <a:rPr lang="en-IN" dirty="0">
                <a:solidFill>
                  <a:prstClr val="white"/>
                </a:solidFill>
              </a:rPr>
              <a:t>b-98</a:t>
            </a:r>
          </a:p>
          <a:p>
            <a:pPr algn="ctr" defTabSz="457200"/>
            <a:r>
              <a:rPr lang="en-IN" dirty="0">
                <a:solidFill>
                  <a:prstClr val="white"/>
                </a:solidFill>
              </a:rPr>
              <a:t>c-100</a:t>
            </a:r>
          </a:p>
          <a:p>
            <a:pPr algn="ctr" defTabSz="457200"/>
            <a:r>
              <a:rPr lang="en-IN" dirty="0">
                <a:solidFill>
                  <a:prstClr val="white"/>
                </a:solidFill>
              </a:rPr>
              <a:t>d-101</a:t>
            </a:r>
          </a:p>
        </p:txBody>
      </p:sp>
      <p:sp>
        <p:nvSpPr>
          <p:cNvPr id="7" name="Rectangle 6">
            <a:extLst>
              <a:ext uri="{FF2B5EF4-FFF2-40B4-BE49-F238E27FC236}">
                <a16:creationId xmlns="" xmlns:a16="http://schemas.microsoft.com/office/drawing/2014/main" id="{686AA139-5985-4D77-8A9F-48B6DDA9F2A5}"/>
              </a:ext>
            </a:extLst>
          </p:cNvPr>
          <p:cNvSpPr/>
          <p:nvPr/>
        </p:nvSpPr>
        <p:spPr>
          <a:xfrm>
            <a:off x="1865114" y="3238404"/>
            <a:ext cx="1692303" cy="1876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srgbClr val="C42F1A"/>
                </a:solidFill>
              </a:rPr>
              <a:t>BINARY(8 bits)</a:t>
            </a:r>
          </a:p>
          <a:p>
            <a:pPr algn="ctr" defTabSz="457200"/>
            <a:r>
              <a:rPr lang="en-IN" dirty="0">
                <a:solidFill>
                  <a:prstClr val="white"/>
                </a:solidFill>
              </a:rPr>
              <a:t>a-01100001</a:t>
            </a:r>
          </a:p>
          <a:p>
            <a:pPr algn="ctr" defTabSz="457200"/>
            <a:r>
              <a:rPr lang="en-IN" dirty="0">
                <a:solidFill>
                  <a:prstClr val="white"/>
                </a:solidFill>
              </a:rPr>
              <a:t>b-01100010</a:t>
            </a:r>
          </a:p>
          <a:p>
            <a:pPr algn="ctr" defTabSz="457200"/>
            <a:r>
              <a:rPr lang="en-IN" dirty="0">
                <a:solidFill>
                  <a:prstClr val="white"/>
                </a:solidFill>
              </a:rPr>
              <a:t>c-01100011</a:t>
            </a:r>
          </a:p>
          <a:p>
            <a:pPr algn="ctr" defTabSz="457200"/>
            <a:r>
              <a:rPr lang="en-IN" dirty="0">
                <a:solidFill>
                  <a:prstClr val="white"/>
                </a:solidFill>
              </a:rPr>
              <a:t>d-01100100</a:t>
            </a:r>
          </a:p>
        </p:txBody>
      </p:sp>
      <p:sp>
        <p:nvSpPr>
          <p:cNvPr id="10" name="TextBox 9">
            <a:extLst>
              <a:ext uri="{FF2B5EF4-FFF2-40B4-BE49-F238E27FC236}">
                <a16:creationId xmlns="" xmlns:a16="http://schemas.microsoft.com/office/drawing/2014/main" id="{43016A3F-4FB2-491C-AC65-3452AE159DCC}"/>
              </a:ext>
            </a:extLst>
          </p:cNvPr>
          <p:cNvSpPr txBox="1"/>
          <p:nvPr/>
        </p:nvSpPr>
        <p:spPr>
          <a:xfrm>
            <a:off x="860140" y="5230006"/>
            <a:ext cx="5394554" cy="923330"/>
          </a:xfrm>
          <a:prstGeom prst="rect">
            <a:avLst/>
          </a:prstGeom>
          <a:noFill/>
        </p:spPr>
        <p:txBody>
          <a:bodyPr wrap="none" rtlCol="0">
            <a:spAutoFit/>
          </a:bodyPr>
          <a:lstStyle/>
          <a:p>
            <a:pPr defTabSz="457200"/>
            <a:r>
              <a:rPr lang="en-IN" dirty="0">
                <a:solidFill>
                  <a:prstClr val="black"/>
                </a:solidFill>
              </a:rPr>
              <a:t>For representing </a:t>
            </a:r>
            <a:r>
              <a:rPr lang="en-IN" dirty="0" err="1">
                <a:solidFill>
                  <a:srgbClr val="E76618"/>
                </a:solidFill>
              </a:rPr>
              <a:t>abcdaab</a:t>
            </a:r>
            <a:r>
              <a:rPr lang="en-IN" dirty="0">
                <a:solidFill>
                  <a:prstClr val="black"/>
                </a:solidFill>
              </a:rPr>
              <a:t> we need 7*8=56 bits</a:t>
            </a:r>
          </a:p>
          <a:p>
            <a:pPr defTabSz="457200"/>
            <a:r>
              <a:rPr lang="en-IN" dirty="0">
                <a:solidFill>
                  <a:prstClr val="black"/>
                </a:solidFill>
              </a:rPr>
              <a:t>To reduce the bits we go for frequent characters.</a:t>
            </a:r>
          </a:p>
          <a:p>
            <a:pPr defTabSz="457200"/>
            <a:endParaRPr lang="en-IN" dirty="0">
              <a:solidFill>
                <a:prstClr val="black"/>
              </a:solidFill>
            </a:endParaRPr>
          </a:p>
        </p:txBody>
      </p:sp>
      <p:sp>
        <p:nvSpPr>
          <p:cNvPr id="11" name="Rectangle 10">
            <a:extLst>
              <a:ext uri="{FF2B5EF4-FFF2-40B4-BE49-F238E27FC236}">
                <a16:creationId xmlns="" xmlns:a16="http://schemas.microsoft.com/office/drawing/2014/main" id="{5910D135-7DBA-4F6A-8084-8200BC3A007B}"/>
              </a:ext>
            </a:extLst>
          </p:cNvPr>
          <p:cNvSpPr/>
          <p:nvPr/>
        </p:nvSpPr>
        <p:spPr>
          <a:xfrm>
            <a:off x="3695625" y="3248343"/>
            <a:ext cx="7196007" cy="1865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srgbClr val="C42F1A"/>
                </a:solidFill>
              </a:rPr>
              <a:t>Binary Encoding Representation</a:t>
            </a:r>
          </a:p>
          <a:p>
            <a:pPr algn="ctr" defTabSz="457200"/>
            <a:r>
              <a:rPr lang="en-IN" dirty="0">
                <a:solidFill>
                  <a:prstClr val="white"/>
                </a:solidFill>
              </a:rPr>
              <a:t>a		b		c		d		a		a		b</a:t>
            </a:r>
          </a:p>
          <a:p>
            <a:pPr algn="ctr" defTabSz="457200"/>
            <a:endParaRPr lang="en-IN" dirty="0">
              <a:solidFill>
                <a:prstClr val="white"/>
              </a:solidFill>
            </a:endParaRPr>
          </a:p>
          <a:p>
            <a:pPr algn="ctr" defTabSz="457200"/>
            <a:r>
              <a:rPr lang="en-IN" dirty="0">
                <a:solidFill>
                  <a:prstClr val="white"/>
                </a:solidFill>
              </a:rPr>
              <a:t>01100001 01100010 01100011 01100100	 01100001 01100001 01100001 01100010</a:t>
            </a:r>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29</a:t>
            </a:fld>
            <a:endParaRPr lang="en-US"/>
          </a:p>
        </p:txBody>
      </p:sp>
    </p:spTree>
    <p:extLst>
      <p:ext uri="{BB962C8B-B14F-4D97-AF65-F5344CB8AC3E}">
        <p14:creationId xmlns:p14="http://schemas.microsoft.com/office/powerpoint/2010/main" val="14047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a:t>
            </a:r>
            <a:endParaRPr lang="en-US" dirty="0"/>
          </a:p>
        </p:txBody>
      </p:sp>
      <p:sp>
        <p:nvSpPr>
          <p:cNvPr id="3" name="Content Placeholder 2"/>
          <p:cNvSpPr>
            <a:spLocks noGrp="1"/>
          </p:cNvSpPr>
          <p:nvPr>
            <p:ph idx="1"/>
          </p:nvPr>
        </p:nvSpPr>
        <p:spPr>
          <a:xfrm>
            <a:off x="677334" y="1663439"/>
            <a:ext cx="8596668" cy="3880773"/>
          </a:xfrm>
        </p:spPr>
        <p:txBody>
          <a:bodyPr/>
          <a:lstStyle/>
          <a:p>
            <a:r>
              <a:rPr lang="en-US" dirty="0" smtClean="0"/>
              <a:t>A Tree Is recursively defined as a set of one or more nodes where one node is designated as root node and all the remaining nodes can be partitioned into non empty sets each of which is a sub tree of the root.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217" y="2582985"/>
            <a:ext cx="5715000" cy="3343275"/>
          </a:xfrm>
          <a:prstGeom prst="rect">
            <a:avLst/>
          </a:prstGeom>
        </p:spPr>
      </p:pic>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3</a:t>
            </a:fld>
            <a:endParaRPr lang="en-US"/>
          </a:p>
        </p:txBody>
      </p:sp>
    </p:spTree>
    <p:extLst>
      <p:ext uri="{BB962C8B-B14F-4D97-AF65-F5344CB8AC3E}">
        <p14:creationId xmlns:p14="http://schemas.microsoft.com/office/powerpoint/2010/main" val="67618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C79390-823E-42EB-B093-212F4C83D1B2}"/>
              </a:ext>
            </a:extLst>
          </p:cNvPr>
          <p:cNvSpPr>
            <a:spLocks noGrp="1"/>
          </p:cNvSpPr>
          <p:nvPr>
            <p:ph type="title"/>
          </p:nvPr>
        </p:nvSpPr>
        <p:spPr/>
        <p:txBody>
          <a:bodyPr/>
          <a:lstStyle/>
          <a:p>
            <a:r>
              <a:rPr lang="en-IN" dirty="0"/>
              <a:t>Frequent Characters Technique</a:t>
            </a:r>
          </a:p>
        </p:txBody>
      </p:sp>
      <p:sp>
        <p:nvSpPr>
          <p:cNvPr id="3" name="Content Placeholder 2">
            <a:extLst>
              <a:ext uri="{FF2B5EF4-FFF2-40B4-BE49-F238E27FC236}">
                <a16:creationId xmlns="" xmlns:a16="http://schemas.microsoft.com/office/drawing/2014/main" id="{90F51716-E74A-4364-8851-A0E94FD214EA}"/>
              </a:ext>
            </a:extLst>
          </p:cNvPr>
          <p:cNvSpPr>
            <a:spLocks noGrp="1"/>
          </p:cNvSpPr>
          <p:nvPr>
            <p:ph idx="1"/>
          </p:nvPr>
        </p:nvSpPr>
        <p:spPr>
          <a:xfrm>
            <a:off x="677334" y="2160589"/>
            <a:ext cx="8596668" cy="4303821"/>
          </a:xfrm>
        </p:spPr>
        <p:txBody>
          <a:bodyPr/>
          <a:lstStyle/>
          <a:p>
            <a:r>
              <a:rPr lang="en-IN" dirty="0"/>
              <a:t>In frequent characters technique  the frequent occur character will take less bits and rarely occur character will take large bits.</a:t>
            </a:r>
          </a:p>
          <a:p>
            <a:pPr>
              <a:buFont typeface="Wingdings" panose="05000000000000000000" pitchFamily="2" charset="2"/>
              <a:buChar char="Ø"/>
            </a:pPr>
            <a:r>
              <a:rPr lang="en-IN" dirty="0"/>
              <a:t>Let’s take the previous example , in this method we first calculate frequency of characters.</a:t>
            </a:r>
          </a:p>
          <a:p>
            <a:pPr>
              <a:buFont typeface="Wingdings" panose="05000000000000000000" pitchFamily="2" charset="2"/>
              <a:buChar char="Ø"/>
            </a:pPr>
            <a:r>
              <a:rPr lang="en-IN" dirty="0"/>
              <a:t>Highest frequency character is represented with less bits and lowest frequency character is represented with large bits. </a:t>
            </a:r>
          </a:p>
          <a:p>
            <a:pPr>
              <a:buFont typeface="Wingdings" panose="05000000000000000000" pitchFamily="2" charset="2"/>
              <a:buChar char="Ø"/>
            </a:pPr>
            <a:endParaRPr lang="en-IN" dirty="0"/>
          </a:p>
          <a:p>
            <a:pPr>
              <a:buFont typeface="Wingdings" panose="05000000000000000000" pitchFamily="2" charset="2"/>
              <a:buChar char="v"/>
            </a:pPr>
            <a:endParaRPr lang="en-IN" dirty="0"/>
          </a:p>
          <a:p>
            <a:pPr>
              <a:buFont typeface="Wingdings" panose="05000000000000000000" pitchFamily="2" charset="2"/>
              <a:buChar char="Ø"/>
            </a:pPr>
            <a:endParaRPr lang="en-IN" dirty="0"/>
          </a:p>
          <a:p>
            <a:endParaRPr lang="en-IN" dirty="0"/>
          </a:p>
        </p:txBody>
      </p:sp>
      <p:sp>
        <p:nvSpPr>
          <p:cNvPr id="4" name="Rectangle 3">
            <a:extLst>
              <a:ext uri="{FF2B5EF4-FFF2-40B4-BE49-F238E27FC236}">
                <a16:creationId xmlns="" xmlns:a16="http://schemas.microsoft.com/office/drawing/2014/main" id="{3D90F94C-7A43-4F0F-85D3-3D69E5C60502}"/>
              </a:ext>
            </a:extLst>
          </p:cNvPr>
          <p:cNvSpPr/>
          <p:nvPr/>
        </p:nvSpPr>
        <p:spPr>
          <a:xfrm>
            <a:off x="1009816" y="4293704"/>
            <a:ext cx="1908181" cy="1977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Representation</a:t>
            </a:r>
          </a:p>
          <a:p>
            <a:pPr algn="ctr" defTabSz="457200"/>
            <a:r>
              <a:rPr lang="en-IN" dirty="0">
                <a:solidFill>
                  <a:prstClr val="white"/>
                </a:solidFill>
              </a:rPr>
              <a:t>a-0</a:t>
            </a:r>
          </a:p>
          <a:p>
            <a:pPr algn="ctr" defTabSz="457200"/>
            <a:r>
              <a:rPr lang="en-IN" dirty="0">
                <a:solidFill>
                  <a:prstClr val="white"/>
                </a:solidFill>
              </a:rPr>
              <a:t>b-10</a:t>
            </a:r>
          </a:p>
          <a:p>
            <a:pPr algn="ctr" defTabSz="457200"/>
            <a:r>
              <a:rPr lang="en-IN" dirty="0">
                <a:solidFill>
                  <a:prstClr val="white"/>
                </a:solidFill>
              </a:rPr>
              <a:t>c-110</a:t>
            </a:r>
          </a:p>
          <a:p>
            <a:pPr algn="ctr" defTabSz="457200"/>
            <a:r>
              <a:rPr lang="en-IN" dirty="0">
                <a:solidFill>
                  <a:prstClr val="white"/>
                </a:solidFill>
              </a:rPr>
              <a:t>d-111</a:t>
            </a:r>
          </a:p>
          <a:p>
            <a:pPr algn="ctr" defTabSz="457200"/>
            <a:endParaRPr lang="en-IN" dirty="0">
              <a:solidFill>
                <a:prstClr val="white"/>
              </a:solidFill>
            </a:endParaRPr>
          </a:p>
        </p:txBody>
      </p:sp>
      <p:sp>
        <p:nvSpPr>
          <p:cNvPr id="6" name="TextBox 5">
            <a:extLst>
              <a:ext uri="{FF2B5EF4-FFF2-40B4-BE49-F238E27FC236}">
                <a16:creationId xmlns="" xmlns:a16="http://schemas.microsoft.com/office/drawing/2014/main" id="{0A043230-B5F1-4260-982E-6323CFE1FB93}"/>
              </a:ext>
            </a:extLst>
          </p:cNvPr>
          <p:cNvSpPr txBox="1"/>
          <p:nvPr/>
        </p:nvSpPr>
        <p:spPr>
          <a:xfrm>
            <a:off x="3399182" y="5282627"/>
            <a:ext cx="5406887" cy="646331"/>
          </a:xfrm>
          <a:prstGeom prst="rect">
            <a:avLst/>
          </a:prstGeom>
          <a:noFill/>
        </p:spPr>
        <p:txBody>
          <a:bodyPr wrap="square" rtlCol="0">
            <a:spAutoFit/>
          </a:bodyPr>
          <a:lstStyle/>
          <a:p>
            <a:pPr defTabSz="457200"/>
            <a:r>
              <a:rPr lang="en-IN" dirty="0">
                <a:solidFill>
                  <a:prstClr val="black"/>
                </a:solidFill>
              </a:rPr>
              <a:t>By this technique for representing </a:t>
            </a:r>
            <a:r>
              <a:rPr lang="en-IN" dirty="0" err="1">
                <a:solidFill>
                  <a:srgbClr val="E76618"/>
                </a:solidFill>
              </a:rPr>
              <a:t>abcdaab</a:t>
            </a:r>
            <a:r>
              <a:rPr lang="en-IN" dirty="0">
                <a:solidFill>
                  <a:prstClr val="black"/>
                </a:solidFill>
              </a:rPr>
              <a:t> we need only 13 bits.</a:t>
            </a:r>
          </a:p>
        </p:txBody>
      </p:sp>
      <p:sp>
        <p:nvSpPr>
          <p:cNvPr id="7" name="Rectangle 6">
            <a:extLst>
              <a:ext uri="{FF2B5EF4-FFF2-40B4-BE49-F238E27FC236}">
                <a16:creationId xmlns="" xmlns:a16="http://schemas.microsoft.com/office/drawing/2014/main" id="{ABBEE6E1-6332-4356-BD24-D75F33B12EC9}"/>
              </a:ext>
            </a:extLst>
          </p:cNvPr>
          <p:cNvSpPr/>
          <p:nvPr/>
        </p:nvSpPr>
        <p:spPr>
          <a:xfrm>
            <a:off x="3399182" y="4293704"/>
            <a:ext cx="3605917" cy="842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a	 b	 c	 d	 a	 a	 b</a:t>
            </a:r>
          </a:p>
          <a:p>
            <a:pPr algn="ctr" defTabSz="457200"/>
            <a:r>
              <a:rPr lang="en-IN" dirty="0">
                <a:solidFill>
                  <a:prstClr val="white"/>
                </a:solidFill>
              </a:rPr>
              <a:t>0	10	110	111	 0	 0	10</a:t>
            </a:r>
          </a:p>
        </p:txBody>
      </p:sp>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8" name="Slide Number Placeholder 7"/>
          <p:cNvSpPr>
            <a:spLocks noGrp="1"/>
          </p:cNvSpPr>
          <p:nvPr>
            <p:ph type="sldNum" sz="quarter" idx="12"/>
          </p:nvPr>
        </p:nvSpPr>
        <p:spPr/>
        <p:txBody>
          <a:bodyPr/>
          <a:lstStyle/>
          <a:p>
            <a:fld id="{50DE8771-3B84-4C4F-A500-BE10BE4A7570}" type="slidenum">
              <a:rPr lang="en-US" smtClean="0"/>
              <a:t>30</a:t>
            </a:fld>
            <a:endParaRPr lang="en-US"/>
          </a:p>
        </p:txBody>
      </p:sp>
    </p:spTree>
    <p:extLst>
      <p:ext uri="{BB962C8B-B14F-4D97-AF65-F5344CB8AC3E}">
        <p14:creationId xmlns:p14="http://schemas.microsoft.com/office/powerpoint/2010/main" val="1842853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BF732-D724-4093-91C4-908DA4937EEE}"/>
              </a:ext>
            </a:extLst>
          </p:cNvPr>
          <p:cNvSpPr>
            <a:spLocks noGrp="1"/>
          </p:cNvSpPr>
          <p:nvPr>
            <p:ph type="title"/>
          </p:nvPr>
        </p:nvSpPr>
        <p:spPr/>
        <p:txBody>
          <a:bodyPr/>
          <a:lstStyle/>
          <a:p>
            <a:r>
              <a:rPr lang="en-IN" dirty="0"/>
              <a:t>Construction Of Huffman Tree</a:t>
            </a:r>
          </a:p>
        </p:txBody>
      </p:sp>
      <p:sp>
        <p:nvSpPr>
          <p:cNvPr id="3" name="Content Placeholder 2">
            <a:extLst>
              <a:ext uri="{FF2B5EF4-FFF2-40B4-BE49-F238E27FC236}">
                <a16:creationId xmlns="" xmlns:a16="http://schemas.microsoft.com/office/drawing/2014/main" id="{ECD6C2F2-C89F-44A6-887A-A1FDBDA7E5BC}"/>
              </a:ext>
            </a:extLst>
          </p:cNvPr>
          <p:cNvSpPr>
            <a:spLocks noGrp="1"/>
          </p:cNvSpPr>
          <p:nvPr>
            <p:ph idx="1"/>
          </p:nvPr>
        </p:nvSpPr>
        <p:spPr/>
        <p:txBody>
          <a:bodyPr>
            <a:normAutofit/>
          </a:bodyPr>
          <a:lstStyle/>
          <a:p>
            <a:pPr marL="0" indent="0">
              <a:buNone/>
            </a:pPr>
            <a:r>
              <a:rPr lang="en-US" altLang="en-US" dirty="0"/>
              <a:t>1.Scan text to be compressed and count occurrence of all characters.</a:t>
            </a:r>
          </a:p>
          <a:p>
            <a:pPr marL="0" indent="0">
              <a:buNone/>
            </a:pPr>
            <a:r>
              <a:rPr lang="en-US" altLang="en-US" dirty="0"/>
              <a:t>2.Sort characters based on number of occurrences in text.</a:t>
            </a:r>
          </a:p>
          <a:p>
            <a:pPr marL="0" indent="0">
              <a:buNone/>
            </a:pPr>
            <a:r>
              <a:rPr lang="en-US" altLang="en-US" dirty="0"/>
              <a:t>3.Take 2 characters which are having least frequency as leaf nodes.</a:t>
            </a:r>
          </a:p>
          <a:p>
            <a:pPr marL="0" indent="0">
              <a:buNone/>
            </a:pPr>
            <a:r>
              <a:rPr lang="en-US" altLang="en-US" dirty="0"/>
              <a:t>4.And sum the data of that nodes and take it as it’s parent node.</a:t>
            </a:r>
          </a:p>
          <a:p>
            <a:pPr marL="0" indent="0">
              <a:buNone/>
            </a:pPr>
            <a:r>
              <a:rPr lang="en-US" altLang="en-US" dirty="0"/>
              <a:t>5.Take next least occurred node and compare with parent node.</a:t>
            </a:r>
          </a:p>
          <a:p>
            <a:pPr marL="0" indent="0">
              <a:buNone/>
            </a:pPr>
            <a:r>
              <a:rPr lang="en-US" altLang="en-US" dirty="0"/>
              <a:t>6.If compared node &gt; parent node place at right side of parent node.</a:t>
            </a:r>
          </a:p>
          <a:p>
            <a:pPr marL="0" indent="0">
              <a:buNone/>
            </a:pPr>
            <a:r>
              <a:rPr lang="en-US" altLang="en-US" dirty="0"/>
              <a:t>7.Else place at left side of parent node and repeat the  procedure from step 4.</a:t>
            </a:r>
          </a:p>
          <a:p>
            <a:pPr marL="0" indent="0">
              <a:buNone/>
            </a:pPr>
            <a:r>
              <a:rPr lang="en-US" altLang="en-US" dirty="0"/>
              <a:t>8.Perform a traversal of tree to determine all code words.</a:t>
            </a:r>
          </a:p>
          <a:p>
            <a:endParaRPr lang="en-US" altLang="en-US" dirty="0"/>
          </a:p>
          <a:p>
            <a:endParaRPr lang="en-US" altLang="en-US" dirty="0"/>
          </a:p>
          <a:p>
            <a:endParaRPr lang="en-US" altLang="en-US" dirty="0"/>
          </a:p>
          <a:p>
            <a:endParaRPr lang="en-IN" dirty="0"/>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31</a:t>
            </a:fld>
            <a:endParaRPr lang="en-US"/>
          </a:p>
        </p:txBody>
      </p:sp>
    </p:spTree>
    <p:extLst>
      <p:ext uri="{BB962C8B-B14F-4D97-AF65-F5344CB8AC3E}">
        <p14:creationId xmlns:p14="http://schemas.microsoft.com/office/powerpoint/2010/main" val="360152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0B0A14-22B6-4264-B3D9-85DF88A3BDF1}"/>
              </a:ext>
            </a:extLst>
          </p:cNvPr>
          <p:cNvSpPr>
            <a:spLocks noGrp="1"/>
          </p:cNvSpPr>
          <p:nvPr>
            <p:ph type="title"/>
          </p:nvPr>
        </p:nvSpPr>
        <p:spPr/>
        <p:txBody>
          <a:bodyPr/>
          <a:lstStyle/>
          <a:p>
            <a:r>
              <a:rPr lang="en-IN" dirty="0"/>
              <a:t>Huffman Tree Logic</a:t>
            </a:r>
          </a:p>
        </p:txBody>
      </p:sp>
      <p:sp>
        <p:nvSpPr>
          <p:cNvPr id="3" name="Content Placeholder 2">
            <a:extLst>
              <a:ext uri="{FF2B5EF4-FFF2-40B4-BE49-F238E27FC236}">
                <a16:creationId xmlns="" xmlns:a16="http://schemas.microsoft.com/office/drawing/2014/main" id="{9BF0667A-3C5E-4BA7-8F19-36C5FA93027A}"/>
              </a:ext>
            </a:extLst>
          </p:cNvPr>
          <p:cNvSpPr>
            <a:spLocks noGrp="1"/>
          </p:cNvSpPr>
          <p:nvPr>
            <p:ph idx="1"/>
          </p:nvPr>
        </p:nvSpPr>
        <p:spPr/>
        <p:txBody>
          <a:bodyPr>
            <a:normAutofit fontScale="92500" lnSpcReduction="20000"/>
          </a:bodyPr>
          <a:lstStyle/>
          <a:p>
            <a:pPr marL="914400" lvl="2" indent="0">
              <a:buNone/>
            </a:pPr>
            <a:r>
              <a:rPr lang="en-IN" dirty="0"/>
              <a:t>HT( )</a:t>
            </a:r>
          </a:p>
          <a:p>
            <a:pPr marL="914400" lvl="2" indent="0">
              <a:buNone/>
            </a:pPr>
            <a:r>
              <a:rPr lang="en-IN" dirty="0"/>
              <a:t>{</a:t>
            </a:r>
          </a:p>
          <a:p>
            <a:pPr marL="914400" lvl="2" indent="0">
              <a:buNone/>
            </a:pPr>
            <a:r>
              <a:rPr lang="en-IN" dirty="0"/>
              <a:t>	N=Priority Queue ;</a:t>
            </a:r>
          </a:p>
          <a:p>
            <a:pPr marL="914400" lvl="2" indent="0">
              <a:buNone/>
            </a:pPr>
            <a:r>
              <a:rPr lang="en-IN" dirty="0"/>
              <a:t>	Sort(N);</a:t>
            </a:r>
          </a:p>
          <a:p>
            <a:pPr marL="914400" lvl="2" indent="0">
              <a:buNone/>
            </a:pPr>
            <a:r>
              <a:rPr lang="en-IN" dirty="0"/>
              <a:t>	for(</a:t>
            </a:r>
            <a:r>
              <a:rPr lang="en-IN" dirty="0" err="1"/>
              <a:t>i</a:t>
            </a:r>
            <a:r>
              <a:rPr lang="en-IN" dirty="0"/>
              <a:t>=1 to n-1)</a:t>
            </a:r>
          </a:p>
          <a:p>
            <a:pPr marL="914400" lvl="2" indent="0">
              <a:buNone/>
            </a:pPr>
            <a:r>
              <a:rPr lang="en-IN" dirty="0"/>
              <a:t>	{</a:t>
            </a:r>
          </a:p>
          <a:p>
            <a:pPr marL="914400" lvl="2" indent="0">
              <a:buNone/>
            </a:pPr>
            <a:r>
              <a:rPr lang="en-IN" dirty="0"/>
              <a:t>		</a:t>
            </a:r>
            <a:r>
              <a:rPr lang="en-IN" dirty="0" err="1"/>
              <a:t>create_Node</a:t>
            </a:r>
            <a:r>
              <a:rPr lang="en-IN" dirty="0"/>
              <a:t>;	//Z</a:t>
            </a:r>
          </a:p>
          <a:p>
            <a:pPr marL="914400" lvl="2" indent="0">
              <a:buNone/>
            </a:pPr>
            <a:r>
              <a:rPr lang="en-IN" dirty="0"/>
              <a:t>		</a:t>
            </a:r>
            <a:r>
              <a:rPr lang="en-IN" dirty="0" err="1"/>
              <a:t>Z.left</a:t>
            </a:r>
            <a:r>
              <a:rPr lang="en-IN" dirty="0"/>
              <a:t> = min(Z);</a:t>
            </a:r>
          </a:p>
          <a:p>
            <a:pPr marL="914400" lvl="2" indent="0">
              <a:buNone/>
            </a:pPr>
            <a:r>
              <a:rPr lang="en-IN" dirty="0"/>
              <a:t>		</a:t>
            </a:r>
            <a:r>
              <a:rPr lang="en-IN" dirty="0" err="1"/>
              <a:t>Z.right</a:t>
            </a:r>
            <a:r>
              <a:rPr lang="en-IN" dirty="0"/>
              <a:t> = </a:t>
            </a:r>
            <a:r>
              <a:rPr lang="en-IN" dirty="0" err="1"/>
              <a:t>Next_min</a:t>
            </a:r>
            <a:r>
              <a:rPr lang="en-IN" dirty="0"/>
              <a:t>(N);</a:t>
            </a:r>
          </a:p>
          <a:p>
            <a:pPr marL="914400" lvl="2" indent="0">
              <a:buNone/>
            </a:pPr>
            <a:r>
              <a:rPr lang="en-IN" dirty="0"/>
              <a:t>		</a:t>
            </a:r>
            <a:r>
              <a:rPr lang="en-IN" dirty="0" err="1"/>
              <a:t>Z.frequency</a:t>
            </a:r>
            <a:r>
              <a:rPr lang="en-IN" dirty="0"/>
              <a:t>=</a:t>
            </a:r>
            <a:r>
              <a:rPr lang="en-IN" dirty="0" err="1"/>
              <a:t>Z.left</a:t>
            </a:r>
            <a:r>
              <a:rPr lang="en-IN" dirty="0"/>
              <a:t> + </a:t>
            </a:r>
            <a:r>
              <a:rPr lang="en-IN" dirty="0" err="1"/>
              <a:t>Z.right</a:t>
            </a:r>
            <a:r>
              <a:rPr lang="en-IN" dirty="0"/>
              <a:t>;</a:t>
            </a:r>
          </a:p>
          <a:p>
            <a:pPr marL="914400" lvl="2" indent="0">
              <a:buNone/>
            </a:pPr>
            <a:r>
              <a:rPr lang="en-IN" dirty="0"/>
              <a:t>		push(</a:t>
            </a:r>
            <a:r>
              <a:rPr lang="en-IN" dirty="0" err="1"/>
              <a:t>z.frequency</a:t>
            </a:r>
            <a:r>
              <a:rPr lang="en-IN" dirty="0"/>
              <a:t>)</a:t>
            </a:r>
          </a:p>
          <a:p>
            <a:pPr marL="914400" lvl="2" indent="0">
              <a:buNone/>
            </a:pPr>
            <a:r>
              <a:rPr lang="en-IN" dirty="0"/>
              <a:t>	}</a:t>
            </a:r>
          </a:p>
          <a:p>
            <a:pPr marL="914400" lvl="2" indent="0">
              <a:buNone/>
            </a:pPr>
            <a:r>
              <a:rPr lang="en-IN" dirty="0"/>
              <a:t>}</a:t>
            </a:r>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32</a:t>
            </a:fld>
            <a:endParaRPr lang="en-US"/>
          </a:p>
        </p:txBody>
      </p:sp>
    </p:spTree>
    <p:extLst>
      <p:ext uri="{BB962C8B-B14F-4D97-AF65-F5344CB8AC3E}">
        <p14:creationId xmlns:p14="http://schemas.microsoft.com/office/powerpoint/2010/main" val="2542351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FF795F-CD9A-4D11-AC25-D7A82100ED4A}"/>
              </a:ext>
            </a:extLst>
          </p:cNvPr>
          <p:cNvSpPr>
            <a:spLocks noGrp="1"/>
          </p:cNvSpPr>
          <p:nvPr>
            <p:ph type="title"/>
          </p:nvPr>
        </p:nvSpPr>
        <p:spPr/>
        <p:txBody>
          <a:bodyPr/>
          <a:lstStyle/>
          <a:p>
            <a:r>
              <a:rPr lang="en-IN" dirty="0"/>
              <a:t>Key words of Huffman Tree</a:t>
            </a:r>
          </a:p>
        </p:txBody>
      </p:sp>
      <p:sp>
        <p:nvSpPr>
          <p:cNvPr id="3" name="Content Placeholder 2">
            <a:extLst>
              <a:ext uri="{FF2B5EF4-FFF2-40B4-BE49-F238E27FC236}">
                <a16:creationId xmlns="" xmlns:a16="http://schemas.microsoft.com/office/drawing/2014/main" id="{730CDB26-86CF-48AF-98CB-2B635674EE31}"/>
              </a:ext>
            </a:extLst>
          </p:cNvPr>
          <p:cNvSpPr>
            <a:spLocks noGrp="1"/>
          </p:cNvSpPr>
          <p:nvPr>
            <p:ph idx="1"/>
          </p:nvPr>
        </p:nvSpPr>
        <p:spPr/>
        <p:txBody>
          <a:bodyPr/>
          <a:lstStyle/>
          <a:p>
            <a:r>
              <a:rPr lang="en-IN" dirty="0"/>
              <a:t>Internal path length</a:t>
            </a:r>
          </a:p>
          <a:p>
            <a:pPr lvl="1"/>
            <a:r>
              <a:rPr lang="en-IN" dirty="0"/>
              <a:t>The longest path from root node to corresponding internal node.</a:t>
            </a:r>
          </a:p>
          <a:p>
            <a:r>
              <a:rPr lang="en-IN" dirty="0"/>
              <a:t>External path length</a:t>
            </a:r>
          </a:p>
          <a:p>
            <a:pPr lvl="1"/>
            <a:r>
              <a:rPr lang="en-IN" dirty="0"/>
              <a:t>The longest path from root node to corresponding external node.</a:t>
            </a:r>
          </a:p>
          <a:p>
            <a:r>
              <a:rPr lang="en-IN" dirty="0"/>
              <a:t>Let n be the number of internal nodes then,</a:t>
            </a:r>
          </a:p>
          <a:p>
            <a:pPr lvl="1"/>
            <a:r>
              <a:rPr lang="en-IN" dirty="0"/>
              <a:t>External path length = Internal path length+2*n</a:t>
            </a:r>
          </a:p>
          <a:p>
            <a:r>
              <a:rPr lang="en-IN" dirty="0"/>
              <a:t>External weighted nodes = External path length * Frequency of External Node</a:t>
            </a:r>
          </a:p>
          <a:p>
            <a:r>
              <a:rPr lang="en-IN" dirty="0"/>
              <a:t>Sum of External weighted nodes = storage </a:t>
            </a:r>
          </a:p>
          <a:p>
            <a:pPr lvl="1"/>
            <a:endParaRPr lang="en-IN" dirty="0"/>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33</a:t>
            </a:fld>
            <a:endParaRPr lang="en-US"/>
          </a:p>
        </p:txBody>
      </p:sp>
    </p:spTree>
    <p:extLst>
      <p:ext uri="{BB962C8B-B14F-4D97-AF65-F5344CB8AC3E}">
        <p14:creationId xmlns:p14="http://schemas.microsoft.com/office/powerpoint/2010/main" val="906693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077C73-2252-4042-9DDB-EEA25FD20F6F}"/>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 xmlns:a16="http://schemas.microsoft.com/office/drawing/2014/main" id="{886A072F-5C48-4055-B5D7-AA9100D00776}"/>
              </a:ext>
            </a:extLst>
          </p:cNvPr>
          <p:cNvSpPr>
            <a:spLocks noGrp="1"/>
          </p:cNvSpPr>
          <p:nvPr>
            <p:ph idx="1"/>
          </p:nvPr>
        </p:nvSpPr>
        <p:spPr>
          <a:xfrm>
            <a:off x="677334" y="1478943"/>
            <a:ext cx="8596668" cy="4562419"/>
          </a:xfrm>
        </p:spPr>
        <p:txBody>
          <a:bodyPr/>
          <a:lstStyle/>
          <a:p>
            <a:r>
              <a:rPr lang="en-IN" dirty="0">
                <a:solidFill>
                  <a:srgbClr val="FF0000"/>
                </a:solidFill>
              </a:rPr>
              <a:t>String = ab </a:t>
            </a:r>
            <a:r>
              <a:rPr lang="en-IN" dirty="0" err="1">
                <a:solidFill>
                  <a:srgbClr val="FF0000"/>
                </a:solidFill>
              </a:rPr>
              <a:t>ab</a:t>
            </a:r>
            <a:r>
              <a:rPr lang="en-IN" dirty="0">
                <a:solidFill>
                  <a:srgbClr val="FF0000"/>
                </a:solidFill>
              </a:rPr>
              <a:t> </a:t>
            </a:r>
            <a:r>
              <a:rPr lang="en-IN" dirty="0" err="1">
                <a:solidFill>
                  <a:srgbClr val="FF0000"/>
                </a:solidFill>
              </a:rPr>
              <a:t>cba</a:t>
            </a:r>
            <a:r>
              <a:rPr lang="en-IN" dirty="0">
                <a:solidFill>
                  <a:srgbClr val="FF0000"/>
                </a:solidFill>
              </a:rPr>
              <a:t> ; Occurrences </a:t>
            </a:r>
            <a:r>
              <a:rPr lang="en-IN" dirty="0">
                <a:solidFill>
                  <a:srgbClr val="FF0000"/>
                </a:solidFill>
                <a:sym typeface="Wingdings" panose="05000000000000000000" pitchFamily="2" charset="2"/>
              </a:rPr>
              <a:t>= a3;b3;c1;space2;eof1;</a:t>
            </a:r>
          </a:p>
          <a:p>
            <a:pPr marL="0" indent="0">
              <a:buNone/>
            </a:pPr>
            <a:endParaRPr lang="en-IN" dirty="0">
              <a:solidFill>
                <a:srgbClr val="FF0000"/>
              </a:solidFill>
              <a:sym typeface="Wingdings" panose="05000000000000000000" pitchFamily="2" charset="2"/>
            </a:endParaRPr>
          </a:p>
          <a:p>
            <a:endParaRPr lang="en-IN" dirty="0">
              <a:solidFill>
                <a:srgbClr val="FF0000"/>
              </a:solidFill>
              <a:sym typeface="Wingdings" panose="05000000000000000000" pitchFamily="2" charset="2"/>
            </a:endParaRPr>
          </a:p>
          <a:p>
            <a:endParaRPr lang="en-IN" dirty="0">
              <a:sym typeface="Wingdings" panose="05000000000000000000" pitchFamily="2" charset="2"/>
            </a:endParaRPr>
          </a:p>
          <a:p>
            <a:endParaRPr lang="en-IN" dirty="0"/>
          </a:p>
          <a:p>
            <a:endParaRPr lang="en-IN" dirty="0"/>
          </a:p>
        </p:txBody>
      </p:sp>
      <p:sp>
        <p:nvSpPr>
          <p:cNvPr id="7" name="TextBox 6">
            <a:extLst>
              <a:ext uri="{FF2B5EF4-FFF2-40B4-BE49-F238E27FC236}">
                <a16:creationId xmlns="" xmlns:a16="http://schemas.microsoft.com/office/drawing/2014/main" id="{22A6CCDC-35FD-4A75-9A50-036FA9D0B4FF}"/>
              </a:ext>
            </a:extLst>
          </p:cNvPr>
          <p:cNvSpPr txBox="1"/>
          <p:nvPr/>
        </p:nvSpPr>
        <p:spPr>
          <a:xfrm>
            <a:off x="2191517" y="5341025"/>
            <a:ext cx="646331" cy="369332"/>
          </a:xfrm>
          <a:prstGeom prst="rect">
            <a:avLst/>
          </a:prstGeom>
          <a:noFill/>
        </p:spPr>
        <p:txBody>
          <a:bodyPr wrap="none" rtlCol="0">
            <a:spAutoFit/>
          </a:bodyPr>
          <a:lstStyle/>
          <a:p>
            <a:pPr defTabSz="457200"/>
            <a:r>
              <a:rPr lang="en-IN" dirty="0">
                <a:solidFill>
                  <a:prstClr val="black"/>
                </a:solidFill>
              </a:rPr>
              <a:t>  	</a:t>
            </a:r>
          </a:p>
        </p:txBody>
      </p:sp>
      <p:sp>
        <p:nvSpPr>
          <p:cNvPr id="10" name="TextBox 9">
            <a:extLst>
              <a:ext uri="{FF2B5EF4-FFF2-40B4-BE49-F238E27FC236}">
                <a16:creationId xmlns="" xmlns:a16="http://schemas.microsoft.com/office/drawing/2014/main" id="{F35BB5DB-714D-4DBE-B41A-C562D28F540B}"/>
              </a:ext>
            </a:extLst>
          </p:cNvPr>
          <p:cNvSpPr txBox="1"/>
          <p:nvPr/>
        </p:nvSpPr>
        <p:spPr>
          <a:xfrm>
            <a:off x="2740522" y="4819754"/>
            <a:ext cx="253596" cy="369332"/>
          </a:xfrm>
          <a:prstGeom prst="rect">
            <a:avLst/>
          </a:prstGeom>
          <a:noFill/>
        </p:spPr>
        <p:txBody>
          <a:bodyPr wrap="none" rtlCol="0">
            <a:spAutoFit/>
          </a:bodyPr>
          <a:lstStyle/>
          <a:p>
            <a:pPr defTabSz="457200"/>
            <a:r>
              <a:rPr lang="en-IN" dirty="0">
                <a:solidFill>
                  <a:prstClr val="black"/>
                </a:solidFill>
              </a:rPr>
              <a:t> </a:t>
            </a:r>
          </a:p>
        </p:txBody>
      </p:sp>
      <p:sp>
        <p:nvSpPr>
          <p:cNvPr id="12" name="Rectangle 11">
            <a:extLst>
              <a:ext uri="{FF2B5EF4-FFF2-40B4-BE49-F238E27FC236}">
                <a16:creationId xmlns="" xmlns:a16="http://schemas.microsoft.com/office/drawing/2014/main" id="{CA20116B-BE5F-4B20-939F-CDA36875DB46}"/>
              </a:ext>
            </a:extLst>
          </p:cNvPr>
          <p:cNvSpPr/>
          <p:nvPr/>
        </p:nvSpPr>
        <p:spPr>
          <a:xfrm>
            <a:off x="881991" y="3176546"/>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13" name="Rectangle 12">
            <a:extLst>
              <a:ext uri="{FF2B5EF4-FFF2-40B4-BE49-F238E27FC236}">
                <a16:creationId xmlns="" xmlns:a16="http://schemas.microsoft.com/office/drawing/2014/main" id="{B5158FC1-A707-43C1-A226-2CBB042A26DB}"/>
              </a:ext>
            </a:extLst>
          </p:cNvPr>
          <p:cNvSpPr/>
          <p:nvPr/>
        </p:nvSpPr>
        <p:spPr>
          <a:xfrm>
            <a:off x="1836148" y="3176546"/>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14" name="TextBox 13">
            <a:extLst>
              <a:ext uri="{FF2B5EF4-FFF2-40B4-BE49-F238E27FC236}">
                <a16:creationId xmlns="" xmlns:a16="http://schemas.microsoft.com/office/drawing/2014/main" id="{6769035D-674F-47B8-9E5F-05F8DAB87191}"/>
              </a:ext>
            </a:extLst>
          </p:cNvPr>
          <p:cNvSpPr txBox="1"/>
          <p:nvPr/>
        </p:nvSpPr>
        <p:spPr>
          <a:xfrm>
            <a:off x="783533" y="3486647"/>
            <a:ext cx="1511952" cy="369332"/>
          </a:xfrm>
          <a:prstGeom prst="rect">
            <a:avLst/>
          </a:prstGeom>
          <a:noFill/>
        </p:spPr>
        <p:txBody>
          <a:bodyPr wrap="square" rtlCol="0">
            <a:spAutoFit/>
          </a:bodyPr>
          <a:lstStyle/>
          <a:p>
            <a:pPr defTabSz="457200"/>
            <a:r>
              <a:rPr lang="en-IN" dirty="0">
                <a:solidFill>
                  <a:prstClr val="black"/>
                </a:solidFill>
              </a:rPr>
              <a:t>  c	 	 </a:t>
            </a:r>
            <a:r>
              <a:rPr lang="en-IN" dirty="0" err="1">
                <a:solidFill>
                  <a:prstClr val="black"/>
                </a:solidFill>
              </a:rPr>
              <a:t>eof</a:t>
            </a:r>
            <a:endParaRPr lang="en-IN" dirty="0">
              <a:solidFill>
                <a:prstClr val="black"/>
              </a:solidFill>
            </a:endParaRPr>
          </a:p>
        </p:txBody>
      </p:sp>
      <p:sp>
        <p:nvSpPr>
          <p:cNvPr id="15" name="TextBox 14">
            <a:extLst>
              <a:ext uri="{FF2B5EF4-FFF2-40B4-BE49-F238E27FC236}">
                <a16:creationId xmlns="" xmlns:a16="http://schemas.microsoft.com/office/drawing/2014/main" id="{C0D3D98C-AB69-487A-BD72-FD6A4A1B7BB1}"/>
              </a:ext>
            </a:extLst>
          </p:cNvPr>
          <p:cNvSpPr txBox="1"/>
          <p:nvPr/>
        </p:nvSpPr>
        <p:spPr>
          <a:xfrm>
            <a:off x="2521650" y="3230780"/>
            <a:ext cx="462650" cy="369332"/>
          </a:xfrm>
          <a:prstGeom prst="rect">
            <a:avLst/>
          </a:prstGeom>
          <a:noFill/>
        </p:spPr>
        <p:txBody>
          <a:bodyPr wrap="square" rtlCol="0">
            <a:spAutoFit/>
          </a:bodyPr>
          <a:lstStyle/>
          <a:p>
            <a:pPr defTabSz="457200"/>
            <a:r>
              <a:rPr lang="en-IN" dirty="0">
                <a:solidFill>
                  <a:prstClr val="black"/>
                </a:solidFill>
                <a:sym typeface="Wingdings" panose="05000000000000000000" pitchFamily="2" charset="2"/>
              </a:rPr>
              <a:t></a:t>
            </a:r>
            <a:endParaRPr lang="en-IN" dirty="0">
              <a:solidFill>
                <a:prstClr val="black"/>
              </a:solidFill>
            </a:endParaRPr>
          </a:p>
        </p:txBody>
      </p:sp>
      <p:sp>
        <p:nvSpPr>
          <p:cNvPr id="16" name="Oval 15">
            <a:extLst>
              <a:ext uri="{FF2B5EF4-FFF2-40B4-BE49-F238E27FC236}">
                <a16:creationId xmlns="" xmlns:a16="http://schemas.microsoft.com/office/drawing/2014/main" id="{36AFD343-071A-49AC-AE18-B4AAA0B70CF5}"/>
              </a:ext>
            </a:extLst>
          </p:cNvPr>
          <p:cNvSpPr/>
          <p:nvPr/>
        </p:nvSpPr>
        <p:spPr>
          <a:xfrm>
            <a:off x="3543764" y="2886323"/>
            <a:ext cx="462650" cy="4214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17" name="Rectangle 16">
            <a:extLst>
              <a:ext uri="{FF2B5EF4-FFF2-40B4-BE49-F238E27FC236}">
                <a16:creationId xmlns="" xmlns:a16="http://schemas.microsoft.com/office/drawing/2014/main" id="{E37472BF-ADF6-477A-A6C0-BAAA6CEC8A79}"/>
              </a:ext>
            </a:extLst>
          </p:cNvPr>
          <p:cNvSpPr/>
          <p:nvPr/>
        </p:nvSpPr>
        <p:spPr>
          <a:xfrm>
            <a:off x="3117571" y="3641280"/>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18" name="Rectangle 17">
            <a:extLst>
              <a:ext uri="{FF2B5EF4-FFF2-40B4-BE49-F238E27FC236}">
                <a16:creationId xmlns="" xmlns:a16="http://schemas.microsoft.com/office/drawing/2014/main" id="{49AAE68A-B1B8-4BA0-92C8-792A30735290}"/>
              </a:ext>
            </a:extLst>
          </p:cNvPr>
          <p:cNvSpPr/>
          <p:nvPr/>
        </p:nvSpPr>
        <p:spPr>
          <a:xfrm>
            <a:off x="4071728" y="3641280"/>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19" name="TextBox 18">
            <a:extLst>
              <a:ext uri="{FF2B5EF4-FFF2-40B4-BE49-F238E27FC236}">
                <a16:creationId xmlns="" xmlns:a16="http://schemas.microsoft.com/office/drawing/2014/main" id="{E124C447-D8A9-4C3E-AA3D-20F80BBCB3FB}"/>
              </a:ext>
            </a:extLst>
          </p:cNvPr>
          <p:cNvSpPr txBox="1"/>
          <p:nvPr/>
        </p:nvSpPr>
        <p:spPr>
          <a:xfrm>
            <a:off x="3019113" y="3951381"/>
            <a:ext cx="1511952" cy="369332"/>
          </a:xfrm>
          <a:prstGeom prst="rect">
            <a:avLst/>
          </a:prstGeom>
          <a:noFill/>
        </p:spPr>
        <p:txBody>
          <a:bodyPr wrap="square" rtlCol="0">
            <a:spAutoFit/>
          </a:bodyPr>
          <a:lstStyle/>
          <a:p>
            <a:pPr defTabSz="457200"/>
            <a:r>
              <a:rPr lang="en-IN" dirty="0">
                <a:solidFill>
                  <a:prstClr val="black"/>
                </a:solidFill>
              </a:rPr>
              <a:t>  c	 	 </a:t>
            </a:r>
            <a:r>
              <a:rPr lang="en-IN" dirty="0" err="1">
                <a:solidFill>
                  <a:prstClr val="black"/>
                </a:solidFill>
              </a:rPr>
              <a:t>eof</a:t>
            </a:r>
            <a:endParaRPr lang="en-IN" dirty="0">
              <a:solidFill>
                <a:prstClr val="black"/>
              </a:solidFill>
            </a:endParaRPr>
          </a:p>
        </p:txBody>
      </p:sp>
      <p:cxnSp>
        <p:nvCxnSpPr>
          <p:cNvPr id="21" name="Straight Arrow Connector 20">
            <a:extLst>
              <a:ext uri="{FF2B5EF4-FFF2-40B4-BE49-F238E27FC236}">
                <a16:creationId xmlns="" xmlns:a16="http://schemas.microsoft.com/office/drawing/2014/main" id="{4AF63FD5-9043-4DE4-B0A9-FC4DBC406FCC}"/>
              </a:ext>
            </a:extLst>
          </p:cNvPr>
          <p:cNvCxnSpPr>
            <a:cxnSpLocks/>
          </p:cNvCxnSpPr>
          <p:nvPr/>
        </p:nvCxnSpPr>
        <p:spPr>
          <a:xfrm flipH="1">
            <a:off x="3307920" y="3243407"/>
            <a:ext cx="319018" cy="39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C99A2AD2-EFC4-4DF8-926A-EDA670CD2F09}"/>
              </a:ext>
            </a:extLst>
          </p:cNvPr>
          <p:cNvCxnSpPr>
            <a:cxnSpLocks/>
            <a:stCxn id="16" idx="5"/>
          </p:cNvCxnSpPr>
          <p:nvPr/>
        </p:nvCxnSpPr>
        <p:spPr>
          <a:xfrm>
            <a:off x="3938660" y="3246027"/>
            <a:ext cx="307997" cy="39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8F9A885E-1E33-4D55-AE7B-B510F6E70CE9}"/>
              </a:ext>
            </a:extLst>
          </p:cNvPr>
          <p:cNvSpPr txBox="1"/>
          <p:nvPr/>
        </p:nvSpPr>
        <p:spPr>
          <a:xfrm>
            <a:off x="4821111" y="3206115"/>
            <a:ext cx="462650" cy="369332"/>
          </a:xfrm>
          <a:prstGeom prst="rect">
            <a:avLst/>
          </a:prstGeom>
          <a:noFill/>
        </p:spPr>
        <p:txBody>
          <a:bodyPr wrap="square" rtlCol="0">
            <a:spAutoFit/>
          </a:bodyPr>
          <a:lstStyle/>
          <a:p>
            <a:pPr defTabSz="457200"/>
            <a:r>
              <a:rPr lang="en-IN" dirty="0">
                <a:solidFill>
                  <a:prstClr val="black"/>
                </a:solidFill>
                <a:sym typeface="Wingdings" panose="05000000000000000000" pitchFamily="2" charset="2"/>
              </a:rPr>
              <a:t></a:t>
            </a:r>
            <a:endParaRPr lang="en-IN" dirty="0">
              <a:solidFill>
                <a:prstClr val="black"/>
              </a:solidFill>
            </a:endParaRPr>
          </a:p>
        </p:txBody>
      </p:sp>
      <p:sp>
        <p:nvSpPr>
          <p:cNvPr id="28" name="Oval 27">
            <a:extLst>
              <a:ext uri="{FF2B5EF4-FFF2-40B4-BE49-F238E27FC236}">
                <a16:creationId xmlns="" xmlns:a16="http://schemas.microsoft.com/office/drawing/2014/main" id="{E896FDD2-6B5E-4EA7-9B93-A742B41AFF0B}"/>
              </a:ext>
            </a:extLst>
          </p:cNvPr>
          <p:cNvSpPr/>
          <p:nvPr/>
        </p:nvSpPr>
        <p:spPr>
          <a:xfrm>
            <a:off x="6034619" y="2784695"/>
            <a:ext cx="462650" cy="4214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29" name="Rectangle 28">
            <a:extLst>
              <a:ext uri="{FF2B5EF4-FFF2-40B4-BE49-F238E27FC236}">
                <a16:creationId xmlns="" xmlns:a16="http://schemas.microsoft.com/office/drawing/2014/main" id="{4E30CDB0-18D5-40B9-A773-22DE0771543B}"/>
              </a:ext>
            </a:extLst>
          </p:cNvPr>
          <p:cNvSpPr/>
          <p:nvPr/>
        </p:nvSpPr>
        <p:spPr>
          <a:xfrm>
            <a:off x="5608426" y="3539652"/>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30" name="Rectangle 29">
            <a:extLst>
              <a:ext uri="{FF2B5EF4-FFF2-40B4-BE49-F238E27FC236}">
                <a16:creationId xmlns="" xmlns:a16="http://schemas.microsoft.com/office/drawing/2014/main" id="{A8F0ACED-F6F9-49FB-82EA-CF4EBC7F402A}"/>
              </a:ext>
            </a:extLst>
          </p:cNvPr>
          <p:cNvSpPr/>
          <p:nvPr/>
        </p:nvSpPr>
        <p:spPr>
          <a:xfrm>
            <a:off x="6562583" y="3539652"/>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31" name="TextBox 30">
            <a:extLst>
              <a:ext uri="{FF2B5EF4-FFF2-40B4-BE49-F238E27FC236}">
                <a16:creationId xmlns="" xmlns:a16="http://schemas.microsoft.com/office/drawing/2014/main" id="{82A80697-8031-42FB-9746-F3C8D06E6255}"/>
              </a:ext>
            </a:extLst>
          </p:cNvPr>
          <p:cNvSpPr txBox="1"/>
          <p:nvPr/>
        </p:nvSpPr>
        <p:spPr>
          <a:xfrm>
            <a:off x="5509968" y="3849753"/>
            <a:ext cx="1511952" cy="369332"/>
          </a:xfrm>
          <a:prstGeom prst="rect">
            <a:avLst/>
          </a:prstGeom>
          <a:noFill/>
        </p:spPr>
        <p:txBody>
          <a:bodyPr wrap="square" rtlCol="0">
            <a:spAutoFit/>
          </a:bodyPr>
          <a:lstStyle/>
          <a:p>
            <a:pPr defTabSz="457200"/>
            <a:r>
              <a:rPr lang="en-IN" dirty="0">
                <a:solidFill>
                  <a:prstClr val="black"/>
                </a:solidFill>
              </a:rPr>
              <a:t>  c	 	 </a:t>
            </a:r>
            <a:r>
              <a:rPr lang="en-IN" dirty="0" err="1">
                <a:solidFill>
                  <a:prstClr val="black"/>
                </a:solidFill>
              </a:rPr>
              <a:t>eof</a:t>
            </a:r>
            <a:endParaRPr lang="en-IN" dirty="0">
              <a:solidFill>
                <a:prstClr val="black"/>
              </a:solidFill>
            </a:endParaRPr>
          </a:p>
        </p:txBody>
      </p:sp>
      <p:cxnSp>
        <p:nvCxnSpPr>
          <p:cNvPr id="32" name="Straight Arrow Connector 31">
            <a:extLst>
              <a:ext uri="{FF2B5EF4-FFF2-40B4-BE49-F238E27FC236}">
                <a16:creationId xmlns="" xmlns:a16="http://schemas.microsoft.com/office/drawing/2014/main" id="{E16F1C56-ADA0-40E9-8723-2488E9EC8E8B}"/>
              </a:ext>
            </a:extLst>
          </p:cNvPr>
          <p:cNvCxnSpPr>
            <a:cxnSpLocks/>
          </p:cNvCxnSpPr>
          <p:nvPr/>
        </p:nvCxnSpPr>
        <p:spPr>
          <a:xfrm flipH="1">
            <a:off x="5798775" y="3141779"/>
            <a:ext cx="319018" cy="39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F7EB9BDC-FB71-4BB9-B8FB-12DBBAE8071E}"/>
              </a:ext>
            </a:extLst>
          </p:cNvPr>
          <p:cNvCxnSpPr>
            <a:cxnSpLocks/>
            <a:stCxn id="28" idx="5"/>
          </p:cNvCxnSpPr>
          <p:nvPr/>
        </p:nvCxnSpPr>
        <p:spPr>
          <a:xfrm>
            <a:off x="6429515" y="3144399"/>
            <a:ext cx="307997" cy="39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 xmlns:a16="http://schemas.microsoft.com/office/drawing/2014/main" id="{553D78B2-F0A0-4E04-A23F-5AD9FC8F6EA9}"/>
              </a:ext>
            </a:extLst>
          </p:cNvPr>
          <p:cNvSpPr txBox="1">
            <a:spLocks/>
          </p:cNvSpPr>
          <p:nvPr/>
        </p:nvSpPr>
        <p:spPr>
          <a:xfrm>
            <a:off x="669230"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90C226"/>
              </a:buClr>
              <a:buFont typeface="Wingdings 3" charset="2"/>
              <a:buNone/>
            </a:pPr>
            <a:endParaRPr lang="en-IN" dirty="0">
              <a:solidFill>
                <a:srgbClr val="FF0000"/>
              </a:solidFill>
              <a:sym typeface="Wingdings" panose="05000000000000000000" pitchFamily="2" charset="2"/>
            </a:endParaRPr>
          </a:p>
          <a:p>
            <a:pPr>
              <a:buClr>
                <a:srgbClr val="90C226"/>
              </a:buClr>
            </a:pPr>
            <a:endParaRPr lang="en-IN" dirty="0">
              <a:solidFill>
                <a:srgbClr val="FF0000"/>
              </a:solidFill>
              <a:sym typeface="Wingdings" panose="05000000000000000000" pitchFamily="2" charset="2"/>
            </a:endParaRPr>
          </a:p>
          <a:p>
            <a:pPr lvl="4">
              <a:buClr>
                <a:srgbClr val="90C226"/>
              </a:buClr>
            </a:pPr>
            <a:endParaRPr lang="en-IN" dirty="0">
              <a:solidFill>
                <a:prstClr val="black">
                  <a:lumMod val="75000"/>
                  <a:lumOff val="25000"/>
                </a:prstClr>
              </a:solidFill>
              <a:sym typeface="Wingdings" panose="05000000000000000000" pitchFamily="2" charset="2"/>
            </a:endParaRPr>
          </a:p>
          <a:p>
            <a:pPr>
              <a:buClr>
                <a:srgbClr val="90C226"/>
              </a:buClr>
            </a:pPr>
            <a:endParaRPr lang="en-IN" dirty="0">
              <a:solidFill>
                <a:prstClr val="black">
                  <a:lumMod val="75000"/>
                  <a:lumOff val="25000"/>
                </a:prstClr>
              </a:solidFill>
            </a:endParaRPr>
          </a:p>
          <a:p>
            <a:pPr>
              <a:buClr>
                <a:srgbClr val="90C226"/>
              </a:buClr>
            </a:pPr>
            <a:endParaRPr lang="en-IN" dirty="0">
              <a:solidFill>
                <a:prstClr val="black">
                  <a:lumMod val="75000"/>
                  <a:lumOff val="25000"/>
                </a:prstClr>
              </a:solidFill>
            </a:endParaRPr>
          </a:p>
        </p:txBody>
      </p:sp>
      <p:sp>
        <p:nvSpPr>
          <p:cNvPr id="35" name="Oval 34">
            <a:extLst>
              <a:ext uri="{FF2B5EF4-FFF2-40B4-BE49-F238E27FC236}">
                <a16:creationId xmlns="" xmlns:a16="http://schemas.microsoft.com/office/drawing/2014/main" id="{173CFC99-83DC-4694-9544-183821582A20}"/>
              </a:ext>
            </a:extLst>
          </p:cNvPr>
          <p:cNvSpPr/>
          <p:nvPr/>
        </p:nvSpPr>
        <p:spPr>
          <a:xfrm>
            <a:off x="6026515" y="2784695"/>
            <a:ext cx="462650" cy="4214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36" name="Rectangle 35">
            <a:extLst>
              <a:ext uri="{FF2B5EF4-FFF2-40B4-BE49-F238E27FC236}">
                <a16:creationId xmlns="" xmlns:a16="http://schemas.microsoft.com/office/drawing/2014/main" id="{2B90A529-FAEE-49E4-8D13-27916B023803}"/>
              </a:ext>
            </a:extLst>
          </p:cNvPr>
          <p:cNvSpPr/>
          <p:nvPr/>
        </p:nvSpPr>
        <p:spPr>
          <a:xfrm>
            <a:off x="7546934" y="2851480"/>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37" name="Rectangle 36">
            <a:extLst>
              <a:ext uri="{FF2B5EF4-FFF2-40B4-BE49-F238E27FC236}">
                <a16:creationId xmlns="" xmlns:a16="http://schemas.microsoft.com/office/drawing/2014/main" id="{B8DD071E-1C4B-4620-851A-6384B166A952}"/>
              </a:ext>
            </a:extLst>
          </p:cNvPr>
          <p:cNvSpPr/>
          <p:nvPr/>
        </p:nvSpPr>
        <p:spPr>
          <a:xfrm>
            <a:off x="6554479" y="3539652"/>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38" name="TextBox 37">
            <a:extLst>
              <a:ext uri="{FF2B5EF4-FFF2-40B4-BE49-F238E27FC236}">
                <a16:creationId xmlns="" xmlns:a16="http://schemas.microsoft.com/office/drawing/2014/main" id="{88354BB8-EFEA-42AD-9FB2-29AF4BCCD841}"/>
              </a:ext>
            </a:extLst>
          </p:cNvPr>
          <p:cNvSpPr txBox="1"/>
          <p:nvPr/>
        </p:nvSpPr>
        <p:spPr>
          <a:xfrm>
            <a:off x="7380407" y="3230780"/>
            <a:ext cx="936658" cy="369332"/>
          </a:xfrm>
          <a:prstGeom prst="rect">
            <a:avLst/>
          </a:prstGeom>
          <a:noFill/>
        </p:spPr>
        <p:txBody>
          <a:bodyPr wrap="square" rtlCol="0">
            <a:spAutoFit/>
          </a:bodyPr>
          <a:lstStyle/>
          <a:p>
            <a:pPr defTabSz="457200"/>
            <a:r>
              <a:rPr lang="en-IN" dirty="0">
                <a:solidFill>
                  <a:prstClr val="black"/>
                </a:solidFill>
              </a:rPr>
              <a:t> Space</a:t>
            </a:r>
          </a:p>
        </p:txBody>
      </p:sp>
      <p:cxnSp>
        <p:nvCxnSpPr>
          <p:cNvPr id="39" name="Straight Arrow Connector 38">
            <a:extLst>
              <a:ext uri="{FF2B5EF4-FFF2-40B4-BE49-F238E27FC236}">
                <a16:creationId xmlns="" xmlns:a16="http://schemas.microsoft.com/office/drawing/2014/main" id="{EFC997B4-4983-47A5-9A2C-0BE981A5B514}"/>
              </a:ext>
            </a:extLst>
          </p:cNvPr>
          <p:cNvCxnSpPr>
            <a:cxnSpLocks/>
          </p:cNvCxnSpPr>
          <p:nvPr/>
        </p:nvCxnSpPr>
        <p:spPr>
          <a:xfrm flipH="1">
            <a:off x="5790671" y="3141779"/>
            <a:ext cx="319018" cy="39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592EAE88-329A-4E35-B7B3-D4C683E1B32E}"/>
              </a:ext>
            </a:extLst>
          </p:cNvPr>
          <p:cNvCxnSpPr>
            <a:cxnSpLocks/>
            <a:stCxn id="35" idx="5"/>
          </p:cNvCxnSpPr>
          <p:nvPr/>
        </p:nvCxnSpPr>
        <p:spPr>
          <a:xfrm>
            <a:off x="6421411" y="3144399"/>
            <a:ext cx="307997" cy="39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 xmlns:a16="http://schemas.microsoft.com/office/drawing/2014/main" id="{20F5EA20-CEFF-41B6-A61B-499936532224}"/>
              </a:ext>
            </a:extLst>
          </p:cNvPr>
          <p:cNvSpPr/>
          <p:nvPr/>
        </p:nvSpPr>
        <p:spPr>
          <a:xfrm>
            <a:off x="1073000" y="2066299"/>
            <a:ext cx="2692294" cy="39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err="1">
                <a:solidFill>
                  <a:prstClr val="white"/>
                </a:solidFill>
              </a:rPr>
              <a:t>c,eof</a:t>
            </a:r>
            <a:r>
              <a:rPr lang="en-IN" dirty="0">
                <a:solidFill>
                  <a:prstClr val="white"/>
                </a:solidFill>
              </a:rPr>
              <a:t>=1;space=2;a,b=3</a:t>
            </a:r>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34</a:t>
            </a:fld>
            <a:endParaRPr lang="en-US"/>
          </a:p>
        </p:txBody>
      </p:sp>
    </p:spTree>
    <p:extLst>
      <p:ext uri="{BB962C8B-B14F-4D97-AF65-F5344CB8AC3E}">
        <p14:creationId xmlns:p14="http://schemas.microsoft.com/office/powerpoint/2010/main" val="1857054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592879-89CE-4C97-90DF-67F7D0F945F3}"/>
              </a:ext>
            </a:extLst>
          </p:cNvPr>
          <p:cNvSpPr>
            <a:spLocks noGrp="1"/>
          </p:cNvSpPr>
          <p:nvPr>
            <p:ph type="title"/>
          </p:nvPr>
        </p:nvSpPr>
        <p:spPr/>
        <p:txBody>
          <a:bodyPr/>
          <a:lstStyle/>
          <a:p>
            <a:r>
              <a:rPr lang="en-IN" dirty="0"/>
              <a:t>Continue….</a:t>
            </a:r>
          </a:p>
        </p:txBody>
      </p:sp>
      <p:sp>
        <p:nvSpPr>
          <p:cNvPr id="3" name="Content Placeholder 2">
            <a:extLst>
              <a:ext uri="{FF2B5EF4-FFF2-40B4-BE49-F238E27FC236}">
                <a16:creationId xmlns="" xmlns:a16="http://schemas.microsoft.com/office/drawing/2014/main" id="{5443782D-89DA-46BD-818D-88103E48B8F2}"/>
              </a:ext>
            </a:extLst>
          </p:cNvPr>
          <p:cNvSpPr>
            <a:spLocks noGrp="1"/>
          </p:cNvSpPr>
          <p:nvPr>
            <p:ph idx="1"/>
          </p:nvPr>
        </p:nvSpPr>
        <p:spPr>
          <a:xfrm>
            <a:off x="677334" y="2160589"/>
            <a:ext cx="10114258" cy="3880773"/>
          </a:xfrm>
        </p:spPr>
        <p:txBody>
          <a:bodyPr/>
          <a:lstStyle/>
          <a:p>
            <a:pPr marL="0" indent="0">
              <a:buNone/>
            </a:pPr>
            <a:r>
              <a:rPr lang="en-IN" dirty="0"/>
              <a:t>Continue…..</a:t>
            </a:r>
          </a:p>
        </p:txBody>
      </p:sp>
      <p:sp>
        <p:nvSpPr>
          <p:cNvPr id="4" name="Rectangle 3">
            <a:extLst>
              <a:ext uri="{FF2B5EF4-FFF2-40B4-BE49-F238E27FC236}">
                <a16:creationId xmlns="" xmlns:a16="http://schemas.microsoft.com/office/drawing/2014/main" id="{E2BF8583-9E5D-4E2E-92EC-67BD918DF2ED}"/>
              </a:ext>
            </a:extLst>
          </p:cNvPr>
          <p:cNvSpPr/>
          <p:nvPr/>
        </p:nvSpPr>
        <p:spPr>
          <a:xfrm>
            <a:off x="1155695" y="4048536"/>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5" name="TextBox 4">
            <a:extLst>
              <a:ext uri="{FF2B5EF4-FFF2-40B4-BE49-F238E27FC236}">
                <a16:creationId xmlns="" xmlns:a16="http://schemas.microsoft.com/office/drawing/2014/main" id="{DB1FDE88-13CE-4A24-A451-F9282FCC4B59}"/>
              </a:ext>
            </a:extLst>
          </p:cNvPr>
          <p:cNvSpPr txBox="1"/>
          <p:nvPr/>
        </p:nvSpPr>
        <p:spPr>
          <a:xfrm>
            <a:off x="1057237" y="4358637"/>
            <a:ext cx="1511952" cy="369332"/>
          </a:xfrm>
          <a:prstGeom prst="rect">
            <a:avLst/>
          </a:prstGeom>
          <a:noFill/>
        </p:spPr>
        <p:txBody>
          <a:bodyPr wrap="square" rtlCol="0">
            <a:spAutoFit/>
          </a:bodyPr>
          <a:lstStyle/>
          <a:p>
            <a:pPr defTabSz="457200"/>
            <a:r>
              <a:rPr lang="en-IN" dirty="0">
                <a:solidFill>
                  <a:prstClr val="black"/>
                </a:solidFill>
              </a:rPr>
              <a:t>  c	 	 </a:t>
            </a:r>
            <a:r>
              <a:rPr lang="en-IN" dirty="0" err="1">
                <a:solidFill>
                  <a:prstClr val="black"/>
                </a:solidFill>
              </a:rPr>
              <a:t>eof</a:t>
            </a:r>
            <a:endParaRPr lang="en-IN" dirty="0">
              <a:solidFill>
                <a:prstClr val="black"/>
              </a:solidFill>
            </a:endParaRPr>
          </a:p>
        </p:txBody>
      </p:sp>
      <p:sp>
        <p:nvSpPr>
          <p:cNvPr id="6" name="Oval 5">
            <a:extLst>
              <a:ext uri="{FF2B5EF4-FFF2-40B4-BE49-F238E27FC236}">
                <a16:creationId xmlns="" xmlns:a16="http://schemas.microsoft.com/office/drawing/2014/main" id="{B9FDC44A-1D30-4D6D-ADC3-62FDBA4363E0}"/>
              </a:ext>
            </a:extLst>
          </p:cNvPr>
          <p:cNvSpPr/>
          <p:nvPr/>
        </p:nvSpPr>
        <p:spPr>
          <a:xfrm>
            <a:off x="1573784" y="3293579"/>
            <a:ext cx="462650" cy="4214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7" name="Rectangle 6">
            <a:extLst>
              <a:ext uri="{FF2B5EF4-FFF2-40B4-BE49-F238E27FC236}">
                <a16:creationId xmlns="" xmlns:a16="http://schemas.microsoft.com/office/drawing/2014/main" id="{F139424B-B146-4DCF-914F-643B4101BA2F}"/>
              </a:ext>
            </a:extLst>
          </p:cNvPr>
          <p:cNvSpPr/>
          <p:nvPr/>
        </p:nvSpPr>
        <p:spPr>
          <a:xfrm>
            <a:off x="3094203" y="3360364"/>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8" name="Rectangle 7">
            <a:extLst>
              <a:ext uri="{FF2B5EF4-FFF2-40B4-BE49-F238E27FC236}">
                <a16:creationId xmlns="" xmlns:a16="http://schemas.microsoft.com/office/drawing/2014/main" id="{1BCDC490-5849-46EA-A6A9-D8FF77C5E09F}"/>
              </a:ext>
            </a:extLst>
          </p:cNvPr>
          <p:cNvSpPr/>
          <p:nvPr/>
        </p:nvSpPr>
        <p:spPr>
          <a:xfrm>
            <a:off x="2101748" y="4048536"/>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9" name="TextBox 8">
            <a:extLst>
              <a:ext uri="{FF2B5EF4-FFF2-40B4-BE49-F238E27FC236}">
                <a16:creationId xmlns="" xmlns:a16="http://schemas.microsoft.com/office/drawing/2014/main" id="{02EDED5D-F591-4EF1-8EA6-426D522210E7}"/>
              </a:ext>
            </a:extLst>
          </p:cNvPr>
          <p:cNvSpPr txBox="1"/>
          <p:nvPr/>
        </p:nvSpPr>
        <p:spPr>
          <a:xfrm>
            <a:off x="2927676" y="3739664"/>
            <a:ext cx="936658" cy="369332"/>
          </a:xfrm>
          <a:prstGeom prst="rect">
            <a:avLst/>
          </a:prstGeom>
          <a:noFill/>
        </p:spPr>
        <p:txBody>
          <a:bodyPr wrap="square" rtlCol="0">
            <a:spAutoFit/>
          </a:bodyPr>
          <a:lstStyle/>
          <a:p>
            <a:pPr defTabSz="457200"/>
            <a:r>
              <a:rPr lang="en-IN" dirty="0">
                <a:solidFill>
                  <a:prstClr val="black"/>
                </a:solidFill>
              </a:rPr>
              <a:t> Space</a:t>
            </a:r>
          </a:p>
        </p:txBody>
      </p:sp>
      <p:cxnSp>
        <p:nvCxnSpPr>
          <p:cNvPr id="10" name="Straight Arrow Connector 9">
            <a:extLst>
              <a:ext uri="{FF2B5EF4-FFF2-40B4-BE49-F238E27FC236}">
                <a16:creationId xmlns="" xmlns:a16="http://schemas.microsoft.com/office/drawing/2014/main" id="{2EAECDA3-AF91-4742-99AF-BECCDF375617}"/>
              </a:ext>
            </a:extLst>
          </p:cNvPr>
          <p:cNvCxnSpPr>
            <a:cxnSpLocks/>
          </p:cNvCxnSpPr>
          <p:nvPr/>
        </p:nvCxnSpPr>
        <p:spPr>
          <a:xfrm flipH="1">
            <a:off x="1400408" y="3641564"/>
            <a:ext cx="319018" cy="39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47C1233C-A994-4625-8FC9-0D0946F0CC01}"/>
              </a:ext>
            </a:extLst>
          </p:cNvPr>
          <p:cNvCxnSpPr>
            <a:cxnSpLocks/>
          </p:cNvCxnSpPr>
          <p:nvPr/>
        </p:nvCxnSpPr>
        <p:spPr>
          <a:xfrm>
            <a:off x="1905822" y="3658347"/>
            <a:ext cx="307997" cy="39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45D4BE9B-A307-4624-8D43-1990A243D473}"/>
              </a:ext>
            </a:extLst>
          </p:cNvPr>
          <p:cNvSpPr/>
          <p:nvPr/>
        </p:nvSpPr>
        <p:spPr>
          <a:xfrm>
            <a:off x="2385391" y="2822713"/>
            <a:ext cx="42937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4</a:t>
            </a:r>
          </a:p>
        </p:txBody>
      </p:sp>
      <p:cxnSp>
        <p:nvCxnSpPr>
          <p:cNvPr id="16" name="Straight Arrow Connector 15">
            <a:extLst>
              <a:ext uri="{FF2B5EF4-FFF2-40B4-BE49-F238E27FC236}">
                <a16:creationId xmlns="" xmlns:a16="http://schemas.microsoft.com/office/drawing/2014/main" id="{DE135F8D-0A2E-4F88-8A47-8EC5B9B05F1B}"/>
              </a:ext>
            </a:extLst>
          </p:cNvPr>
          <p:cNvCxnSpPr>
            <a:cxnSpLocks/>
          </p:cNvCxnSpPr>
          <p:nvPr/>
        </p:nvCxnSpPr>
        <p:spPr>
          <a:xfrm flipH="1">
            <a:off x="1979369" y="3096992"/>
            <a:ext cx="411836" cy="27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5F15407F-8484-4B6B-8EFB-BE81F4613534}"/>
              </a:ext>
            </a:extLst>
          </p:cNvPr>
          <p:cNvCxnSpPr>
            <a:stCxn id="12" idx="5"/>
          </p:cNvCxnSpPr>
          <p:nvPr/>
        </p:nvCxnSpPr>
        <p:spPr>
          <a:xfrm>
            <a:off x="2751882" y="3137958"/>
            <a:ext cx="342321" cy="222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BBAAD594-2ED5-4E55-A899-1DC6E06EC462}"/>
              </a:ext>
            </a:extLst>
          </p:cNvPr>
          <p:cNvSpPr txBox="1"/>
          <p:nvPr/>
        </p:nvSpPr>
        <p:spPr>
          <a:xfrm>
            <a:off x="7579700" y="3330748"/>
            <a:ext cx="410690" cy="369332"/>
          </a:xfrm>
          <a:prstGeom prst="rect">
            <a:avLst/>
          </a:prstGeom>
          <a:noFill/>
        </p:spPr>
        <p:txBody>
          <a:bodyPr wrap="none" rtlCol="0">
            <a:spAutoFit/>
          </a:bodyPr>
          <a:lstStyle/>
          <a:p>
            <a:pPr defTabSz="457200"/>
            <a:r>
              <a:rPr lang="en-IN" dirty="0">
                <a:solidFill>
                  <a:prstClr val="black"/>
                </a:solidFill>
                <a:sym typeface="Wingdings" panose="05000000000000000000" pitchFamily="2" charset="2"/>
              </a:rPr>
              <a:t></a:t>
            </a:r>
            <a:endParaRPr lang="en-IN" dirty="0">
              <a:solidFill>
                <a:prstClr val="black"/>
              </a:solidFill>
            </a:endParaRPr>
          </a:p>
        </p:txBody>
      </p:sp>
      <p:sp>
        <p:nvSpPr>
          <p:cNvPr id="21" name="Content Placeholder 2">
            <a:extLst>
              <a:ext uri="{FF2B5EF4-FFF2-40B4-BE49-F238E27FC236}">
                <a16:creationId xmlns="" xmlns:a16="http://schemas.microsoft.com/office/drawing/2014/main" id="{EC1AA316-1D0D-43A1-9A75-5327ACC090FA}"/>
              </a:ext>
            </a:extLst>
          </p:cNvPr>
          <p:cNvSpPr txBox="1">
            <a:spLocks/>
          </p:cNvSpPr>
          <p:nvPr/>
        </p:nvSpPr>
        <p:spPr>
          <a:xfrm>
            <a:off x="667656"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90C226"/>
              </a:buClr>
              <a:buFont typeface="Wingdings 3" charset="2"/>
              <a:buNone/>
            </a:pPr>
            <a:endParaRPr lang="en-IN" dirty="0">
              <a:solidFill>
                <a:prstClr val="black">
                  <a:lumMod val="75000"/>
                  <a:lumOff val="25000"/>
                </a:prstClr>
              </a:solidFill>
            </a:endParaRPr>
          </a:p>
        </p:txBody>
      </p:sp>
      <p:sp>
        <p:nvSpPr>
          <p:cNvPr id="22" name="Rectangle 21">
            <a:extLst>
              <a:ext uri="{FF2B5EF4-FFF2-40B4-BE49-F238E27FC236}">
                <a16:creationId xmlns="" xmlns:a16="http://schemas.microsoft.com/office/drawing/2014/main" id="{A20FF3A0-A5D1-4CBE-B65C-1C1F08EA2CCA}"/>
              </a:ext>
            </a:extLst>
          </p:cNvPr>
          <p:cNvSpPr/>
          <p:nvPr/>
        </p:nvSpPr>
        <p:spPr>
          <a:xfrm>
            <a:off x="7848152" y="3989107"/>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23" name="TextBox 22">
            <a:extLst>
              <a:ext uri="{FF2B5EF4-FFF2-40B4-BE49-F238E27FC236}">
                <a16:creationId xmlns="" xmlns:a16="http://schemas.microsoft.com/office/drawing/2014/main" id="{1A7F2B68-16C6-4D7F-9839-D2D47C80D3A3}"/>
              </a:ext>
            </a:extLst>
          </p:cNvPr>
          <p:cNvSpPr txBox="1"/>
          <p:nvPr/>
        </p:nvSpPr>
        <p:spPr>
          <a:xfrm>
            <a:off x="7749694" y="4299208"/>
            <a:ext cx="1511952" cy="369332"/>
          </a:xfrm>
          <a:prstGeom prst="rect">
            <a:avLst/>
          </a:prstGeom>
          <a:noFill/>
        </p:spPr>
        <p:txBody>
          <a:bodyPr wrap="square" rtlCol="0">
            <a:spAutoFit/>
          </a:bodyPr>
          <a:lstStyle/>
          <a:p>
            <a:pPr defTabSz="457200"/>
            <a:r>
              <a:rPr lang="en-IN" dirty="0">
                <a:solidFill>
                  <a:prstClr val="black"/>
                </a:solidFill>
              </a:rPr>
              <a:t>  c	 	 </a:t>
            </a:r>
            <a:r>
              <a:rPr lang="en-IN" dirty="0" err="1">
                <a:solidFill>
                  <a:prstClr val="black"/>
                </a:solidFill>
              </a:rPr>
              <a:t>eof</a:t>
            </a:r>
            <a:endParaRPr lang="en-IN" dirty="0">
              <a:solidFill>
                <a:prstClr val="black"/>
              </a:solidFill>
            </a:endParaRPr>
          </a:p>
        </p:txBody>
      </p:sp>
      <p:sp>
        <p:nvSpPr>
          <p:cNvPr id="24" name="Oval 23">
            <a:extLst>
              <a:ext uri="{FF2B5EF4-FFF2-40B4-BE49-F238E27FC236}">
                <a16:creationId xmlns="" xmlns:a16="http://schemas.microsoft.com/office/drawing/2014/main" id="{3A34A63B-B2EB-486F-9296-E5A6C21261DF}"/>
              </a:ext>
            </a:extLst>
          </p:cNvPr>
          <p:cNvSpPr/>
          <p:nvPr/>
        </p:nvSpPr>
        <p:spPr>
          <a:xfrm>
            <a:off x="8271974" y="3226794"/>
            <a:ext cx="462650" cy="4214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25" name="Rectangle 24">
            <a:extLst>
              <a:ext uri="{FF2B5EF4-FFF2-40B4-BE49-F238E27FC236}">
                <a16:creationId xmlns="" xmlns:a16="http://schemas.microsoft.com/office/drawing/2014/main" id="{5F7DA406-1836-403F-8B90-03E401697402}"/>
              </a:ext>
            </a:extLst>
          </p:cNvPr>
          <p:cNvSpPr/>
          <p:nvPr/>
        </p:nvSpPr>
        <p:spPr>
          <a:xfrm>
            <a:off x="9792393" y="3293579"/>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26" name="Rectangle 25">
            <a:extLst>
              <a:ext uri="{FF2B5EF4-FFF2-40B4-BE49-F238E27FC236}">
                <a16:creationId xmlns="" xmlns:a16="http://schemas.microsoft.com/office/drawing/2014/main" id="{655A8D18-0764-4BC4-A0AE-D21EC7024CC5}"/>
              </a:ext>
            </a:extLst>
          </p:cNvPr>
          <p:cNvSpPr/>
          <p:nvPr/>
        </p:nvSpPr>
        <p:spPr>
          <a:xfrm>
            <a:off x="8799938" y="3981751"/>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27" name="TextBox 26">
            <a:extLst>
              <a:ext uri="{FF2B5EF4-FFF2-40B4-BE49-F238E27FC236}">
                <a16:creationId xmlns="" xmlns:a16="http://schemas.microsoft.com/office/drawing/2014/main" id="{7BCB78A1-0120-4A0E-BB9C-5C770867FFD9}"/>
              </a:ext>
            </a:extLst>
          </p:cNvPr>
          <p:cNvSpPr txBox="1"/>
          <p:nvPr/>
        </p:nvSpPr>
        <p:spPr>
          <a:xfrm>
            <a:off x="9625866" y="3672879"/>
            <a:ext cx="936658" cy="369332"/>
          </a:xfrm>
          <a:prstGeom prst="rect">
            <a:avLst/>
          </a:prstGeom>
          <a:noFill/>
        </p:spPr>
        <p:txBody>
          <a:bodyPr wrap="square" rtlCol="0">
            <a:spAutoFit/>
          </a:bodyPr>
          <a:lstStyle/>
          <a:p>
            <a:pPr defTabSz="457200"/>
            <a:r>
              <a:rPr lang="en-IN" dirty="0">
                <a:solidFill>
                  <a:prstClr val="black"/>
                </a:solidFill>
              </a:rPr>
              <a:t> Space</a:t>
            </a:r>
          </a:p>
        </p:txBody>
      </p:sp>
      <p:cxnSp>
        <p:nvCxnSpPr>
          <p:cNvPr id="28" name="Straight Arrow Connector 27">
            <a:extLst>
              <a:ext uri="{FF2B5EF4-FFF2-40B4-BE49-F238E27FC236}">
                <a16:creationId xmlns="" xmlns:a16="http://schemas.microsoft.com/office/drawing/2014/main" id="{47B99E2C-BE60-4AAC-8206-6D93B748D93C}"/>
              </a:ext>
            </a:extLst>
          </p:cNvPr>
          <p:cNvCxnSpPr>
            <a:cxnSpLocks/>
          </p:cNvCxnSpPr>
          <p:nvPr/>
        </p:nvCxnSpPr>
        <p:spPr>
          <a:xfrm flipH="1">
            <a:off x="8098598" y="3574779"/>
            <a:ext cx="319018" cy="39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 xmlns:a16="http://schemas.microsoft.com/office/drawing/2014/main" id="{E99153B0-F4BC-4A4E-A79C-91ACB637C193}"/>
              </a:ext>
            </a:extLst>
          </p:cNvPr>
          <p:cNvSpPr/>
          <p:nvPr/>
        </p:nvSpPr>
        <p:spPr>
          <a:xfrm>
            <a:off x="8974673" y="2454304"/>
            <a:ext cx="42937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4</a:t>
            </a:r>
          </a:p>
        </p:txBody>
      </p:sp>
      <p:cxnSp>
        <p:nvCxnSpPr>
          <p:cNvPr id="32" name="Straight Arrow Connector 31">
            <a:extLst>
              <a:ext uri="{FF2B5EF4-FFF2-40B4-BE49-F238E27FC236}">
                <a16:creationId xmlns="" xmlns:a16="http://schemas.microsoft.com/office/drawing/2014/main" id="{553A40F3-8FC3-4282-8B7B-E502671B8D19}"/>
              </a:ext>
            </a:extLst>
          </p:cNvPr>
          <p:cNvCxnSpPr>
            <a:cxnSpLocks/>
          </p:cNvCxnSpPr>
          <p:nvPr/>
        </p:nvCxnSpPr>
        <p:spPr>
          <a:xfrm>
            <a:off x="8604012" y="3567687"/>
            <a:ext cx="307997" cy="39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4055A141-FEA2-458F-9485-5E880BE29032}"/>
              </a:ext>
            </a:extLst>
          </p:cNvPr>
          <p:cNvSpPr txBox="1"/>
          <p:nvPr/>
        </p:nvSpPr>
        <p:spPr>
          <a:xfrm>
            <a:off x="4034146" y="3330748"/>
            <a:ext cx="410690" cy="369332"/>
          </a:xfrm>
          <a:prstGeom prst="rect">
            <a:avLst/>
          </a:prstGeom>
          <a:noFill/>
        </p:spPr>
        <p:txBody>
          <a:bodyPr wrap="none" rtlCol="0">
            <a:spAutoFit/>
          </a:bodyPr>
          <a:lstStyle/>
          <a:p>
            <a:pPr defTabSz="457200"/>
            <a:r>
              <a:rPr lang="en-IN" dirty="0">
                <a:solidFill>
                  <a:prstClr val="black"/>
                </a:solidFill>
                <a:sym typeface="Wingdings" panose="05000000000000000000" pitchFamily="2" charset="2"/>
              </a:rPr>
              <a:t></a:t>
            </a:r>
            <a:endParaRPr lang="en-IN" dirty="0">
              <a:solidFill>
                <a:prstClr val="black"/>
              </a:solidFill>
            </a:endParaRPr>
          </a:p>
        </p:txBody>
      </p:sp>
      <p:sp>
        <p:nvSpPr>
          <p:cNvPr id="43" name="Rectangle 42">
            <a:extLst>
              <a:ext uri="{FF2B5EF4-FFF2-40B4-BE49-F238E27FC236}">
                <a16:creationId xmlns="" xmlns:a16="http://schemas.microsoft.com/office/drawing/2014/main" id="{63351439-F3E3-4A17-97A8-F99B5613FF24}"/>
              </a:ext>
            </a:extLst>
          </p:cNvPr>
          <p:cNvSpPr/>
          <p:nvPr/>
        </p:nvSpPr>
        <p:spPr>
          <a:xfrm>
            <a:off x="4600585" y="4048536"/>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44" name="TextBox 43">
            <a:extLst>
              <a:ext uri="{FF2B5EF4-FFF2-40B4-BE49-F238E27FC236}">
                <a16:creationId xmlns="" xmlns:a16="http://schemas.microsoft.com/office/drawing/2014/main" id="{CB8ED8F0-E644-4EB1-AC0C-8055AF6A5BD7}"/>
              </a:ext>
            </a:extLst>
          </p:cNvPr>
          <p:cNvSpPr txBox="1"/>
          <p:nvPr/>
        </p:nvSpPr>
        <p:spPr>
          <a:xfrm>
            <a:off x="4502127" y="4358637"/>
            <a:ext cx="1511952" cy="369332"/>
          </a:xfrm>
          <a:prstGeom prst="rect">
            <a:avLst/>
          </a:prstGeom>
          <a:noFill/>
        </p:spPr>
        <p:txBody>
          <a:bodyPr wrap="square" rtlCol="0">
            <a:spAutoFit/>
          </a:bodyPr>
          <a:lstStyle/>
          <a:p>
            <a:pPr defTabSz="457200"/>
            <a:r>
              <a:rPr lang="en-IN" dirty="0">
                <a:solidFill>
                  <a:prstClr val="black"/>
                </a:solidFill>
              </a:rPr>
              <a:t>  c	 	 </a:t>
            </a:r>
            <a:r>
              <a:rPr lang="en-IN" dirty="0" err="1">
                <a:solidFill>
                  <a:prstClr val="black"/>
                </a:solidFill>
              </a:rPr>
              <a:t>eof</a:t>
            </a:r>
            <a:endParaRPr lang="en-IN" dirty="0">
              <a:solidFill>
                <a:prstClr val="black"/>
              </a:solidFill>
            </a:endParaRPr>
          </a:p>
        </p:txBody>
      </p:sp>
      <p:sp>
        <p:nvSpPr>
          <p:cNvPr id="45" name="Oval 44">
            <a:extLst>
              <a:ext uri="{FF2B5EF4-FFF2-40B4-BE49-F238E27FC236}">
                <a16:creationId xmlns="" xmlns:a16="http://schemas.microsoft.com/office/drawing/2014/main" id="{1A06533F-9C03-42FA-8760-53E47A90F31C}"/>
              </a:ext>
            </a:extLst>
          </p:cNvPr>
          <p:cNvSpPr/>
          <p:nvPr/>
        </p:nvSpPr>
        <p:spPr>
          <a:xfrm>
            <a:off x="5018674" y="3293579"/>
            <a:ext cx="462650" cy="4214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46" name="Rectangle 45">
            <a:extLst>
              <a:ext uri="{FF2B5EF4-FFF2-40B4-BE49-F238E27FC236}">
                <a16:creationId xmlns="" xmlns:a16="http://schemas.microsoft.com/office/drawing/2014/main" id="{A714B1C8-308D-4859-AB19-8652CB77E9B3}"/>
              </a:ext>
            </a:extLst>
          </p:cNvPr>
          <p:cNvSpPr/>
          <p:nvPr/>
        </p:nvSpPr>
        <p:spPr>
          <a:xfrm>
            <a:off x="6539093" y="3360364"/>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47" name="Rectangle 46">
            <a:extLst>
              <a:ext uri="{FF2B5EF4-FFF2-40B4-BE49-F238E27FC236}">
                <a16:creationId xmlns="" xmlns:a16="http://schemas.microsoft.com/office/drawing/2014/main" id="{88956CBE-6832-4862-9A4D-248D74A851B6}"/>
              </a:ext>
            </a:extLst>
          </p:cNvPr>
          <p:cNvSpPr/>
          <p:nvPr/>
        </p:nvSpPr>
        <p:spPr>
          <a:xfrm>
            <a:off x="5546638" y="4048536"/>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48" name="TextBox 47">
            <a:extLst>
              <a:ext uri="{FF2B5EF4-FFF2-40B4-BE49-F238E27FC236}">
                <a16:creationId xmlns="" xmlns:a16="http://schemas.microsoft.com/office/drawing/2014/main" id="{1E6B2BC3-3D5E-4158-B6F1-1D2732F32613}"/>
              </a:ext>
            </a:extLst>
          </p:cNvPr>
          <p:cNvSpPr txBox="1"/>
          <p:nvPr/>
        </p:nvSpPr>
        <p:spPr>
          <a:xfrm>
            <a:off x="6372566" y="3739664"/>
            <a:ext cx="936658" cy="369332"/>
          </a:xfrm>
          <a:prstGeom prst="rect">
            <a:avLst/>
          </a:prstGeom>
          <a:noFill/>
        </p:spPr>
        <p:txBody>
          <a:bodyPr wrap="square" rtlCol="0">
            <a:spAutoFit/>
          </a:bodyPr>
          <a:lstStyle/>
          <a:p>
            <a:pPr defTabSz="457200"/>
            <a:r>
              <a:rPr lang="en-IN" dirty="0">
                <a:solidFill>
                  <a:prstClr val="black"/>
                </a:solidFill>
              </a:rPr>
              <a:t> Space</a:t>
            </a:r>
          </a:p>
        </p:txBody>
      </p:sp>
      <p:cxnSp>
        <p:nvCxnSpPr>
          <p:cNvPr id="49" name="Straight Arrow Connector 48">
            <a:extLst>
              <a:ext uri="{FF2B5EF4-FFF2-40B4-BE49-F238E27FC236}">
                <a16:creationId xmlns="" xmlns:a16="http://schemas.microsoft.com/office/drawing/2014/main" id="{B08E2AC2-787C-45A9-82BA-4472D6B8C380}"/>
              </a:ext>
            </a:extLst>
          </p:cNvPr>
          <p:cNvCxnSpPr>
            <a:cxnSpLocks/>
          </p:cNvCxnSpPr>
          <p:nvPr/>
        </p:nvCxnSpPr>
        <p:spPr>
          <a:xfrm flipH="1">
            <a:off x="4845298" y="3641564"/>
            <a:ext cx="319018" cy="39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 xmlns:a16="http://schemas.microsoft.com/office/drawing/2014/main" id="{9D7AFFAA-1DDE-4F0B-820E-0D628897B51F}"/>
              </a:ext>
            </a:extLst>
          </p:cNvPr>
          <p:cNvSpPr/>
          <p:nvPr/>
        </p:nvSpPr>
        <p:spPr>
          <a:xfrm>
            <a:off x="5830281" y="2822713"/>
            <a:ext cx="42937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4</a:t>
            </a:r>
          </a:p>
        </p:txBody>
      </p:sp>
      <p:cxnSp>
        <p:nvCxnSpPr>
          <p:cNvPr id="51" name="Straight Arrow Connector 50">
            <a:extLst>
              <a:ext uri="{FF2B5EF4-FFF2-40B4-BE49-F238E27FC236}">
                <a16:creationId xmlns="" xmlns:a16="http://schemas.microsoft.com/office/drawing/2014/main" id="{907382BA-8F79-45E1-AA68-36C6C42FB666}"/>
              </a:ext>
            </a:extLst>
          </p:cNvPr>
          <p:cNvCxnSpPr>
            <a:cxnSpLocks/>
          </p:cNvCxnSpPr>
          <p:nvPr/>
        </p:nvCxnSpPr>
        <p:spPr>
          <a:xfrm flipH="1">
            <a:off x="5424259" y="3096992"/>
            <a:ext cx="411836" cy="27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 xmlns:a16="http://schemas.microsoft.com/office/drawing/2014/main" id="{057660FC-6894-46FE-9308-DD1C0AC4687D}"/>
              </a:ext>
            </a:extLst>
          </p:cNvPr>
          <p:cNvCxnSpPr>
            <a:stCxn id="50" idx="5"/>
          </p:cNvCxnSpPr>
          <p:nvPr/>
        </p:nvCxnSpPr>
        <p:spPr>
          <a:xfrm>
            <a:off x="6196772" y="3137958"/>
            <a:ext cx="342321" cy="222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 xmlns:a16="http://schemas.microsoft.com/office/drawing/2014/main" id="{58ECCE0F-A47B-4385-BDCA-648F016C2D30}"/>
              </a:ext>
            </a:extLst>
          </p:cNvPr>
          <p:cNvCxnSpPr>
            <a:cxnSpLocks/>
          </p:cNvCxnSpPr>
          <p:nvPr/>
        </p:nvCxnSpPr>
        <p:spPr>
          <a:xfrm>
            <a:off x="5350712" y="3634472"/>
            <a:ext cx="307997" cy="39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 xmlns:a16="http://schemas.microsoft.com/office/drawing/2014/main" id="{1AB18D38-147E-4738-A82B-0E245C64F5B2}"/>
              </a:ext>
            </a:extLst>
          </p:cNvPr>
          <p:cNvCxnSpPr>
            <a:stCxn id="29" idx="3"/>
            <a:endCxn id="24" idx="7"/>
          </p:cNvCxnSpPr>
          <p:nvPr/>
        </p:nvCxnSpPr>
        <p:spPr>
          <a:xfrm flipH="1">
            <a:off x="8666870" y="2769549"/>
            <a:ext cx="370683" cy="51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 xmlns:a16="http://schemas.microsoft.com/office/drawing/2014/main" id="{46C7CE2A-78A0-494E-B48F-6B8EBBD48B40}"/>
              </a:ext>
            </a:extLst>
          </p:cNvPr>
          <p:cNvCxnSpPr>
            <a:stCxn id="29" idx="5"/>
          </p:cNvCxnSpPr>
          <p:nvPr/>
        </p:nvCxnSpPr>
        <p:spPr>
          <a:xfrm>
            <a:off x="9341164" y="2769549"/>
            <a:ext cx="451229" cy="479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 xmlns:a16="http://schemas.microsoft.com/office/drawing/2014/main" id="{32C45759-097E-41E1-BF2C-BD2325A177AE}"/>
              </a:ext>
            </a:extLst>
          </p:cNvPr>
          <p:cNvSpPr/>
          <p:nvPr/>
        </p:nvSpPr>
        <p:spPr>
          <a:xfrm>
            <a:off x="8057880" y="2496800"/>
            <a:ext cx="394896"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3</a:t>
            </a:r>
          </a:p>
        </p:txBody>
      </p:sp>
      <p:sp>
        <p:nvSpPr>
          <p:cNvPr id="63" name="TextBox 62">
            <a:extLst>
              <a:ext uri="{FF2B5EF4-FFF2-40B4-BE49-F238E27FC236}">
                <a16:creationId xmlns="" xmlns:a16="http://schemas.microsoft.com/office/drawing/2014/main" id="{8D0B81AB-7AC6-4DDE-8145-C5B013F57423}"/>
              </a:ext>
            </a:extLst>
          </p:cNvPr>
          <p:cNvSpPr txBox="1"/>
          <p:nvPr/>
        </p:nvSpPr>
        <p:spPr>
          <a:xfrm>
            <a:off x="8098598" y="2724011"/>
            <a:ext cx="358487" cy="369332"/>
          </a:xfrm>
          <a:prstGeom prst="rect">
            <a:avLst/>
          </a:prstGeom>
          <a:noFill/>
        </p:spPr>
        <p:txBody>
          <a:bodyPr wrap="square" rtlCol="0">
            <a:spAutoFit/>
          </a:bodyPr>
          <a:lstStyle/>
          <a:p>
            <a:pPr defTabSz="457200"/>
            <a:r>
              <a:rPr lang="en-IN" dirty="0">
                <a:solidFill>
                  <a:prstClr val="black"/>
                </a:solidFill>
              </a:rPr>
              <a:t>a</a:t>
            </a:r>
          </a:p>
        </p:txBody>
      </p:sp>
      <p:sp>
        <p:nvSpPr>
          <p:cNvPr id="13" name="Footer Placeholder 12"/>
          <p:cNvSpPr>
            <a:spLocks noGrp="1"/>
          </p:cNvSpPr>
          <p:nvPr>
            <p:ph type="ftr" sz="quarter" idx="11"/>
          </p:nvPr>
        </p:nvSpPr>
        <p:spPr/>
        <p:txBody>
          <a:bodyPr/>
          <a:lstStyle/>
          <a:p>
            <a:r>
              <a:rPr lang="en-US" smtClean="0"/>
              <a:t>Data Structures- G. Jaya Krishna</a:t>
            </a:r>
            <a:endParaRPr lang="en-US"/>
          </a:p>
        </p:txBody>
      </p:sp>
      <p:sp>
        <p:nvSpPr>
          <p:cNvPr id="14" name="Slide Number Placeholder 13"/>
          <p:cNvSpPr>
            <a:spLocks noGrp="1"/>
          </p:cNvSpPr>
          <p:nvPr>
            <p:ph type="sldNum" sz="quarter" idx="12"/>
          </p:nvPr>
        </p:nvSpPr>
        <p:spPr/>
        <p:txBody>
          <a:bodyPr/>
          <a:lstStyle/>
          <a:p>
            <a:fld id="{50DE8771-3B84-4C4F-A500-BE10BE4A7570}" type="slidenum">
              <a:rPr lang="en-US" smtClean="0"/>
              <a:t>35</a:t>
            </a:fld>
            <a:endParaRPr lang="en-US"/>
          </a:p>
        </p:txBody>
      </p:sp>
    </p:spTree>
    <p:extLst>
      <p:ext uri="{BB962C8B-B14F-4D97-AF65-F5344CB8AC3E}">
        <p14:creationId xmlns:p14="http://schemas.microsoft.com/office/powerpoint/2010/main" val="689797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ED4140-FE6E-473D-98D2-B673838A6D06}"/>
              </a:ext>
            </a:extLst>
          </p:cNvPr>
          <p:cNvSpPr>
            <a:spLocks noGrp="1"/>
          </p:cNvSpPr>
          <p:nvPr>
            <p:ph type="title"/>
          </p:nvPr>
        </p:nvSpPr>
        <p:spPr/>
        <p:txBody>
          <a:bodyPr/>
          <a:lstStyle/>
          <a:p>
            <a:r>
              <a:rPr lang="en-IN" dirty="0"/>
              <a:t>Continue…</a:t>
            </a:r>
          </a:p>
        </p:txBody>
      </p:sp>
      <p:sp>
        <p:nvSpPr>
          <p:cNvPr id="3" name="Content Placeholder 2">
            <a:extLst>
              <a:ext uri="{FF2B5EF4-FFF2-40B4-BE49-F238E27FC236}">
                <a16:creationId xmlns="" xmlns:a16="http://schemas.microsoft.com/office/drawing/2014/main" id="{C75DD689-3C78-457A-A063-03B2177BC240}"/>
              </a:ext>
            </a:extLst>
          </p:cNvPr>
          <p:cNvSpPr>
            <a:spLocks noGrp="1"/>
          </p:cNvSpPr>
          <p:nvPr>
            <p:ph idx="1"/>
          </p:nvPr>
        </p:nvSpPr>
        <p:spPr/>
        <p:txBody>
          <a:bodyPr/>
          <a:lstStyle/>
          <a:p>
            <a:r>
              <a:rPr lang="en-IN" dirty="0"/>
              <a:t>Continue…..</a:t>
            </a:r>
          </a:p>
        </p:txBody>
      </p:sp>
      <p:sp>
        <p:nvSpPr>
          <p:cNvPr id="4" name="Rectangle 3">
            <a:extLst>
              <a:ext uri="{FF2B5EF4-FFF2-40B4-BE49-F238E27FC236}">
                <a16:creationId xmlns="" xmlns:a16="http://schemas.microsoft.com/office/drawing/2014/main" id="{9315DB3B-D8AD-4E53-866D-62CF87F97F59}"/>
              </a:ext>
            </a:extLst>
          </p:cNvPr>
          <p:cNvSpPr/>
          <p:nvPr/>
        </p:nvSpPr>
        <p:spPr>
          <a:xfrm>
            <a:off x="922566" y="4768335"/>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5" name="TextBox 4">
            <a:extLst>
              <a:ext uri="{FF2B5EF4-FFF2-40B4-BE49-F238E27FC236}">
                <a16:creationId xmlns="" xmlns:a16="http://schemas.microsoft.com/office/drawing/2014/main" id="{3E208D63-A0B8-40CD-9998-89190CE1D6F5}"/>
              </a:ext>
            </a:extLst>
          </p:cNvPr>
          <p:cNvSpPr txBox="1"/>
          <p:nvPr/>
        </p:nvSpPr>
        <p:spPr>
          <a:xfrm>
            <a:off x="824108" y="5078436"/>
            <a:ext cx="1511952" cy="369332"/>
          </a:xfrm>
          <a:prstGeom prst="rect">
            <a:avLst/>
          </a:prstGeom>
          <a:noFill/>
        </p:spPr>
        <p:txBody>
          <a:bodyPr wrap="square" rtlCol="0">
            <a:spAutoFit/>
          </a:bodyPr>
          <a:lstStyle/>
          <a:p>
            <a:pPr defTabSz="457200"/>
            <a:r>
              <a:rPr lang="en-IN" dirty="0">
                <a:solidFill>
                  <a:prstClr val="black"/>
                </a:solidFill>
              </a:rPr>
              <a:t>  c	 	 </a:t>
            </a:r>
            <a:r>
              <a:rPr lang="en-IN" dirty="0" err="1">
                <a:solidFill>
                  <a:prstClr val="black"/>
                </a:solidFill>
              </a:rPr>
              <a:t>eof</a:t>
            </a:r>
            <a:endParaRPr lang="en-IN" dirty="0">
              <a:solidFill>
                <a:prstClr val="black"/>
              </a:solidFill>
            </a:endParaRPr>
          </a:p>
        </p:txBody>
      </p:sp>
      <p:sp>
        <p:nvSpPr>
          <p:cNvPr id="6" name="Oval 5">
            <a:extLst>
              <a:ext uri="{FF2B5EF4-FFF2-40B4-BE49-F238E27FC236}">
                <a16:creationId xmlns="" xmlns:a16="http://schemas.microsoft.com/office/drawing/2014/main" id="{46CDBFD9-E97D-48DE-BF48-C95F27BA8213}"/>
              </a:ext>
            </a:extLst>
          </p:cNvPr>
          <p:cNvSpPr/>
          <p:nvPr/>
        </p:nvSpPr>
        <p:spPr>
          <a:xfrm>
            <a:off x="1346388" y="4006022"/>
            <a:ext cx="462650" cy="4214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7" name="Rectangle 6">
            <a:extLst>
              <a:ext uri="{FF2B5EF4-FFF2-40B4-BE49-F238E27FC236}">
                <a16:creationId xmlns="" xmlns:a16="http://schemas.microsoft.com/office/drawing/2014/main" id="{1DFBEC5F-6957-4469-A342-AE9E12013281}"/>
              </a:ext>
            </a:extLst>
          </p:cNvPr>
          <p:cNvSpPr/>
          <p:nvPr/>
        </p:nvSpPr>
        <p:spPr>
          <a:xfrm>
            <a:off x="2866807" y="4072807"/>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8" name="Rectangle 7">
            <a:extLst>
              <a:ext uri="{FF2B5EF4-FFF2-40B4-BE49-F238E27FC236}">
                <a16:creationId xmlns="" xmlns:a16="http://schemas.microsoft.com/office/drawing/2014/main" id="{3D5F99C2-41A2-43A3-AA96-056B4940F873}"/>
              </a:ext>
            </a:extLst>
          </p:cNvPr>
          <p:cNvSpPr/>
          <p:nvPr/>
        </p:nvSpPr>
        <p:spPr>
          <a:xfrm>
            <a:off x="1874352" y="4760979"/>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9" name="TextBox 8">
            <a:extLst>
              <a:ext uri="{FF2B5EF4-FFF2-40B4-BE49-F238E27FC236}">
                <a16:creationId xmlns="" xmlns:a16="http://schemas.microsoft.com/office/drawing/2014/main" id="{72D49DF4-9CC3-4696-8EBB-85C100887348}"/>
              </a:ext>
            </a:extLst>
          </p:cNvPr>
          <p:cNvSpPr txBox="1"/>
          <p:nvPr/>
        </p:nvSpPr>
        <p:spPr>
          <a:xfrm>
            <a:off x="2700280" y="4452107"/>
            <a:ext cx="936658" cy="369332"/>
          </a:xfrm>
          <a:prstGeom prst="rect">
            <a:avLst/>
          </a:prstGeom>
          <a:noFill/>
        </p:spPr>
        <p:txBody>
          <a:bodyPr wrap="square" rtlCol="0">
            <a:spAutoFit/>
          </a:bodyPr>
          <a:lstStyle/>
          <a:p>
            <a:pPr defTabSz="457200"/>
            <a:r>
              <a:rPr lang="en-IN" dirty="0">
                <a:solidFill>
                  <a:prstClr val="black"/>
                </a:solidFill>
              </a:rPr>
              <a:t> Space</a:t>
            </a:r>
          </a:p>
        </p:txBody>
      </p:sp>
      <p:cxnSp>
        <p:nvCxnSpPr>
          <p:cNvPr id="10" name="Straight Arrow Connector 9">
            <a:extLst>
              <a:ext uri="{FF2B5EF4-FFF2-40B4-BE49-F238E27FC236}">
                <a16:creationId xmlns="" xmlns:a16="http://schemas.microsoft.com/office/drawing/2014/main" id="{59154F15-9F92-43C5-B035-5D42FD231A58}"/>
              </a:ext>
            </a:extLst>
          </p:cNvPr>
          <p:cNvCxnSpPr>
            <a:cxnSpLocks/>
          </p:cNvCxnSpPr>
          <p:nvPr/>
        </p:nvCxnSpPr>
        <p:spPr>
          <a:xfrm flipH="1">
            <a:off x="1173012" y="4354007"/>
            <a:ext cx="319018" cy="39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EBAFC9B7-7A92-4C23-AD09-6AC809D2B7DE}"/>
              </a:ext>
            </a:extLst>
          </p:cNvPr>
          <p:cNvSpPr/>
          <p:nvPr/>
        </p:nvSpPr>
        <p:spPr>
          <a:xfrm>
            <a:off x="2049087" y="3233532"/>
            <a:ext cx="42937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4</a:t>
            </a:r>
          </a:p>
        </p:txBody>
      </p:sp>
      <p:cxnSp>
        <p:nvCxnSpPr>
          <p:cNvPr id="12" name="Straight Arrow Connector 11">
            <a:extLst>
              <a:ext uri="{FF2B5EF4-FFF2-40B4-BE49-F238E27FC236}">
                <a16:creationId xmlns="" xmlns:a16="http://schemas.microsoft.com/office/drawing/2014/main" id="{979D80CB-7CAC-4198-A73A-D9531E433ADC}"/>
              </a:ext>
            </a:extLst>
          </p:cNvPr>
          <p:cNvCxnSpPr>
            <a:cxnSpLocks/>
          </p:cNvCxnSpPr>
          <p:nvPr/>
        </p:nvCxnSpPr>
        <p:spPr>
          <a:xfrm>
            <a:off x="1678426" y="4346915"/>
            <a:ext cx="307997" cy="39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1C8AEB2E-9159-4612-B974-EB8EE4AEB251}"/>
              </a:ext>
            </a:extLst>
          </p:cNvPr>
          <p:cNvCxnSpPr>
            <a:stCxn id="11" idx="3"/>
            <a:endCxn id="6" idx="7"/>
          </p:cNvCxnSpPr>
          <p:nvPr/>
        </p:nvCxnSpPr>
        <p:spPr>
          <a:xfrm flipH="1">
            <a:off x="1741284" y="3548777"/>
            <a:ext cx="370683" cy="51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59126518-9C21-4FD4-A6EE-1EBE29C71E46}"/>
              </a:ext>
            </a:extLst>
          </p:cNvPr>
          <p:cNvCxnSpPr>
            <a:stCxn id="11" idx="5"/>
          </p:cNvCxnSpPr>
          <p:nvPr/>
        </p:nvCxnSpPr>
        <p:spPr>
          <a:xfrm>
            <a:off x="2415578" y="3548777"/>
            <a:ext cx="451229" cy="479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37D5B12A-FA05-43D3-ADB5-E23675BCC69C}"/>
              </a:ext>
            </a:extLst>
          </p:cNvPr>
          <p:cNvSpPr/>
          <p:nvPr/>
        </p:nvSpPr>
        <p:spPr>
          <a:xfrm>
            <a:off x="1132294" y="3276028"/>
            <a:ext cx="394896"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3</a:t>
            </a:r>
          </a:p>
        </p:txBody>
      </p:sp>
      <p:sp>
        <p:nvSpPr>
          <p:cNvPr id="16" name="Rectangle 15">
            <a:extLst>
              <a:ext uri="{FF2B5EF4-FFF2-40B4-BE49-F238E27FC236}">
                <a16:creationId xmlns="" xmlns:a16="http://schemas.microsoft.com/office/drawing/2014/main" id="{258F29F4-A745-408C-B1A0-34D46088B27A}"/>
              </a:ext>
            </a:extLst>
          </p:cNvPr>
          <p:cNvSpPr/>
          <p:nvPr/>
        </p:nvSpPr>
        <p:spPr>
          <a:xfrm>
            <a:off x="5271251" y="4779137"/>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17" name="TextBox 16">
            <a:extLst>
              <a:ext uri="{FF2B5EF4-FFF2-40B4-BE49-F238E27FC236}">
                <a16:creationId xmlns="" xmlns:a16="http://schemas.microsoft.com/office/drawing/2014/main" id="{A07C1EA0-7A4C-4AC9-ACCF-461B6999FBEB}"/>
              </a:ext>
            </a:extLst>
          </p:cNvPr>
          <p:cNvSpPr txBox="1"/>
          <p:nvPr/>
        </p:nvSpPr>
        <p:spPr>
          <a:xfrm>
            <a:off x="5172793" y="5089238"/>
            <a:ext cx="1511952" cy="369332"/>
          </a:xfrm>
          <a:prstGeom prst="rect">
            <a:avLst/>
          </a:prstGeom>
          <a:noFill/>
        </p:spPr>
        <p:txBody>
          <a:bodyPr wrap="square" rtlCol="0">
            <a:spAutoFit/>
          </a:bodyPr>
          <a:lstStyle/>
          <a:p>
            <a:pPr defTabSz="457200"/>
            <a:r>
              <a:rPr lang="en-IN" dirty="0">
                <a:solidFill>
                  <a:prstClr val="black"/>
                </a:solidFill>
              </a:rPr>
              <a:t>  c	 	 </a:t>
            </a:r>
            <a:r>
              <a:rPr lang="en-IN" dirty="0" err="1">
                <a:solidFill>
                  <a:prstClr val="black"/>
                </a:solidFill>
              </a:rPr>
              <a:t>eof</a:t>
            </a:r>
            <a:endParaRPr lang="en-IN" dirty="0">
              <a:solidFill>
                <a:prstClr val="black"/>
              </a:solidFill>
            </a:endParaRPr>
          </a:p>
        </p:txBody>
      </p:sp>
      <p:sp>
        <p:nvSpPr>
          <p:cNvPr id="18" name="Oval 17">
            <a:extLst>
              <a:ext uri="{FF2B5EF4-FFF2-40B4-BE49-F238E27FC236}">
                <a16:creationId xmlns="" xmlns:a16="http://schemas.microsoft.com/office/drawing/2014/main" id="{E06C2AC5-0088-4924-A2DA-7EEA64743406}"/>
              </a:ext>
            </a:extLst>
          </p:cNvPr>
          <p:cNvSpPr/>
          <p:nvPr/>
        </p:nvSpPr>
        <p:spPr>
          <a:xfrm>
            <a:off x="5695073" y="4016824"/>
            <a:ext cx="462650" cy="4214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19" name="Rectangle 18">
            <a:extLst>
              <a:ext uri="{FF2B5EF4-FFF2-40B4-BE49-F238E27FC236}">
                <a16:creationId xmlns="" xmlns:a16="http://schemas.microsoft.com/office/drawing/2014/main" id="{1924EDAA-BF47-4180-B347-049BC3C9CAB4}"/>
              </a:ext>
            </a:extLst>
          </p:cNvPr>
          <p:cNvSpPr/>
          <p:nvPr/>
        </p:nvSpPr>
        <p:spPr>
          <a:xfrm>
            <a:off x="7215492" y="4083609"/>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20" name="Rectangle 19">
            <a:extLst>
              <a:ext uri="{FF2B5EF4-FFF2-40B4-BE49-F238E27FC236}">
                <a16:creationId xmlns="" xmlns:a16="http://schemas.microsoft.com/office/drawing/2014/main" id="{D9533A4B-FD09-4E57-8F8A-ECD3D48B0944}"/>
              </a:ext>
            </a:extLst>
          </p:cNvPr>
          <p:cNvSpPr/>
          <p:nvPr/>
        </p:nvSpPr>
        <p:spPr>
          <a:xfrm>
            <a:off x="6223037" y="4771781"/>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21" name="TextBox 20">
            <a:extLst>
              <a:ext uri="{FF2B5EF4-FFF2-40B4-BE49-F238E27FC236}">
                <a16:creationId xmlns="" xmlns:a16="http://schemas.microsoft.com/office/drawing/2014/main" id="{A3AF2724-D226-46B5-993A-E0CB35BF0E6C}"/>
              </a:ext>
            </a:extLst>
          </p:cNvPr>
          <p:cNvSpPr txBox="1"/>
          <p:nvPr/>
        </p:nvSpPr>
        <p:spPr>
          <a:xfrm>
            <a:off x="7048965" y="4462909"/>
            <a:ext cx="936658" cy="369332"/>
          </a:xfrm>
          <a:prstGeom prst="rect">
            <a:avLst/>
          </a:prstGeom>
          <a:noFill/>
        </p:spPr>
        <p:txBody>
          <a:bodyPr wrap="square" rtlCol="0">
            <a:spAutoFit/>
          </a:bodyPr>
          <a:lstStyle/>
          <a:p>
            <a:pPr defTabSz="457200"/>
            <a:r>
              <a:rPr lang="en-IN" dirty="0">
                <a:solidFill>
                  <a:prstClr val="black"/>
                </a:solidFill>
              </a:rPr>
              <a:t> Space</a:t>
            </a:r>
          </a:p>
        </p:txBody>
      </p:sp>
      <p:cxnSp>
        <p:nvCxnSpPr>
          <p:cNvPr id="22" name="Straight Arrow Connector 21">
            <a:extLst>
              <a:ext uri="{FF2B5EF4-FFF2-40B4-BE49-F238E27FC236}">
                <a16:creationId xmlns="" xmlns:a16="http://schemas.microsoft.com/office/drawing/2014/main" id="{EDCEE52B-5C5E-4E3A-8235-BB9213AD15D4}"/>
              </a:ext>
            </a:extLst>
          </p:cNvPr>
          <p:cNvCxnSpPr>
            <a:cxnSpLocks/>
          </p:cNvCxnSpPr>
          <p:nvPr/>
        </p:nvCxnSpPr>
        <p:spPr>
          <a:xfrm flipH="1">
            <a:off x="5521697" y="4364809"/>
            <a:ext cx="319018" cy="39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 xmlns:a16="http://schemas.microsoft.com/office/drawing/2014/main" id="{FBB0D641-3F43-47FE-9119-320341C3E919}"/>
              </a:ext>
            </a:extLst>
          </p:cNvPr>
          <p:cNvSpPr/>
          <p:nvPr/>
        </p:nvSpPr>
        <p:spPr>
          <a:xfrm>
            <a:off x="6470059" y="3267695"/>
            <a:ext cx="42937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4</a:t>
            </a:r>
          </a:p>
        </p:txBody>
      </p:sp>
      <p:cxnSp>
        <p:nvCxnSpPr>
          <p:cNvPr id="24" name="Straight Arrow Connector 23">
            <a:extLst>
              <a:ext uri="{FF2B5EF4-FFF2-40B4-BE49-F238E27FC236}">
                <a16:creationId xmlns="" xmlns:a16="http://schemas.microsoft.com/office/drawing/2014/main" id="{5B8484FD-D1A2-4EDC-84EE-78B0C5DB8748}"/>
              </a:ext>
            </a:extLst>
          </p:cNvPr>
          <p:cNvCxnSpPr>
            <a:cxnSpLocks/>
          </p:cNvCxnSpPr>
          <p:nvPr/>
        </p:nvCxnSpPr>
        <p:spPr>
          <a:xfrm>
            <a:off x="6027111" y="4357717"/>
            <a:ext cx="307997" cy="39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97111774-6E2B-47F3-AFFA-E1B85D39F060}"/>
              </a:ext>
            </a:extLst>
          </p:cNvPr>
          <p:cNvCxnSpPr>
            <a:stCxn id="23" idx="3"/>
            <a:endCxn id="18" idx="7"/>
          </p:cNvCxnSpPr>
          <p:nvPr/>
        </p:nvCxnSpPr>
        <p:spPr>
          <a:xfrm flipH="1">
            <a:off x="6089969" y="3582940"/>
            <a:ext cx="442970" cy="49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4899EF86-3135-40DF-9147-964B2914AC6D}"/>
              </a:ext>
            </a:extLst>
          </p:cNvPr>
          <p:cNvCxnSpPr>
            <a:stCxn id="23" idx="5"/>
          </p:cNvCxnSpPr>
          <p:nvPr/>
        </p:nvCxnSpPr>
        <p:spPr>
          <a:xfrm>
            <a:off x="6836550" y="3582940"/>
            <a:ext cx="451229" cy="479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4601AE75-AF26-4F18-8BC9-5FE5E1E85657}"/>
              </a:ext>
            </a:extLst>
          </p:cNvPr>
          <p:cNvSpPr/>
          <p:nvPr/>
        </p:nvSpPr>
        <p:spPr>
          <a:xfrm>
            <a:off x="5428379" y="3292763"/>
            <a:ext cx="394896"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3</a:t>
            </a:r>
          </a:p>
        </p:txBody>
      </p:sp>
      <p:sp>
        <p:nvSpPr>
          <p:cNvPr id="28" name="TextBox 27">
            <a:extLst>
              <a:ext uri="{FF2B5EF4-FFF2-40B4-BE49-F238E27FC236}">
                <a16:creationId xmlns="" xmlns:a16="http://schemas.microsoft.com/office/drawing/2014/main" id="{78D6671A-F28D-4FAB-857E-71C63F6E2750}"/>
              </a:ext>
            </a:extLst>
          </p:cNvPr>
          <p:cNvSpPr txBox="1"/>
          <p:nvPr/>
        </p:nvSpPr>
        <p:spPr>
          <a:xfrm>
            <a:off x="4147470" y="3847400"/>
            <a:ext cx="410690" cy="369332"/>
          </a:xfrm>
          <a:prstGeom prst="rect">
            <a:avLst/>
          </a:prstGeom>
          <a:noFill/>
        </p:spPr>
        <p:txBody>
          <a:bodyPr wrap="none" rtlCol="0">
            <a:spAutoFit/>
          </a:bodyPr>
          <a:lstStyle/>
          <a:p>
            <a:pPr defTabSz="457200"/>
            <a:r>
              <a:rPr lang="en-IN" dirty="0">
                <a:solidFill>
                  <a:prstClr val="black"/>
                </a:solidFill>
                <a:sym typeface="Wingdings" panose="05000000000000000000" pitchFamily="2" charset="2"/>
              </a:rPr>
              <a:t></a:t>
            </a:r>
            <a:endParaRPr lang="en-IN" dirty="0">
              <a:solidFill>
                <a:prstClr val="black"/>
              </a:solidFill>
            </a:endParaRPr>
          </a:p>
        </p:txBody>
      </p:sp>
      <p:sp>
        <p:nvSpPr>
          <p:cNvPr id="37" name="Oval 36">
            <a:extLst>
              <a:ext uri="{FF2B5EF4-FFF2-40B4-BE49-F238E27FC236}">
                <a16:creationId xmlns="" xmlns:a16="http://schemas.microsoft.com/office/drawing/2014/main" id="{0CE6B4EB-B07D-452A-9018-813A8B8748A6}"/>
              </a:ext>
            </a:extLst>
          </p:cNvPr>
          <p:cNvSpPr/>
          <p:nvPr/>
        </p:nvSpPr>
        <p:spPr>
          <a:xfrm>
            <a:off x="5943037" y="2471844"/>
            <a:ext cx="429371"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7</a:t>
            </a:r>
          </a:p>
        </p:txBody>
      </p:sp>
      <p:cxnSp>
        <p:nvCxnSpPr>
          <p:cNvPr id="38" name="Straight Arrow Connector 37">
            <a:extLst>
              <a:ext uri="{FF2B5EF4-FFF2-40B4-BE49-F238E27FC236}">
                <a16:creationId xmlns="" xmlns:a16="http://schemas.microsoft.com/office/drawing/2014/main" id="{8DE2385B-D2F5-40A3-9615-B32D524917D6}"/>
              </a:ext>
            </a:extLst>
          </p:cNvPr>
          <p:cNvCxnSpPr>
            <a:stCxn id="37" idx="3"/>
          </p:cNvCxnSpPr>
          <p:nvPr/>
        </p:nvCxnSpPr>
        <p:spPr>
          <a:xfrm flipH="1">
            <a:off x="5562947" y="2787089"/>
            <a:ext cx="442970" cy="49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CC2F9D78-AB44-4720-A725-278037C36F1C}"/>
              </a:ext>
            </a:extLst>
          </p:cNvPr>
          <p:cNvCxnSpPr>
            <a:stCxn id="37" idx="5"/>
          </p:cNvCxnSpPr>
          <p:nvPr/>
        </p:nvCxnSpPr>
        <p:spPr>
          <a:xfrm>
            <a:off x="6309528" y="2787089"/>
            <a:ext cx="451229" cy="479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 xmlns:a16="http://schemas.microsoft.com/office/drawing/2014/main" id="{05C1770B-A118-45FB-BEE5-DB5908D99C46}"/>
              </a:ext>
            </a:extLst>
          </p:cNvPr>
          <p:cNvSpPr txBox="1"/>
          <p:nvPr/>
        </p:nvSpPr>
        <p:spPr>
          <a:xfrm>
            <a:off x="1181984" y="3509250"/>
            <a:ext cx="306494" cy="369332"/>
          </a:xfrm>
          <a:prstGeom prst="rect">
            <a:avLst/>
          </a:prstGeom>
          <a:noFill/>
        </p:spPr>
        <p:txBody>
          <a:bodyPr wrap="none" rtlCol="0">
            <a:spAutoFit/>
          </a:bodyPr>
          <a:lstStyle/>
          <a:p>
            <a:pPr defTabSz="457200"/>
            <a:r>
              <a:rPr lang="en-IN" dirty="0">
                <a:solidFill>
                  <a:prstClr val="black"/>
                </a:solidFill>
              </a:rPr>
              <a:t>a</a:t>
            </a:r>
          </a:p>
        </p:txBody>
      </p:sp>
      <p:sp>
        <p:nvSpPr>
          <p:cNvPr id="41" name="TextBox 40">
            <a:extLst>
              <a:ext uri="{FF2B5EF4-FFF2-40B4-BE49-F238E27FC236}">
                <a16:creationId xmlns="" xmlns:a16="http://schemas.microsoft.com/office/drawing/2014/main" id="{0A2C09D2-A37A-4ADA-BA4C-D279896FCDEC}"/>
              </a:ext>
            </a:extLst>
          </p:cNvPr>
          <p:cNvSpPr txBox="1"/>
          <p:nvPr/>
        </p:nvSpPr>
        <p:spPr>
          <a:xfrm>
            <a:off x="5523181" y="3492442"/>
            <a:ext cx="306494" cy="369332"/>
          </a:xfrm>
          <a:prstGeom prst="rect">
            <a:avLst/>
          </a:prstGeom>
          <a:noFill/>
        </p:spPr>
        <p:txBody>
          <a:bodyPr wrap="none" rtlCol="0">
            <a:spAutoFit/>
          </a:bodyPr>
          <a:lstStyle/>
          <a:p>
            <a:pPr defTabSz="457200"/>
            <a:r>
              <a:rPr lang="en-IN" dirty="0">
                <a:solidFill>
                  <a:prstClr val="black"/>
                </a:solidFill>
              </a:rPr>
              <a:t>a</a:t>
            </a:r>
          </a:p>
        </p:txBody>
      </p:sp>
      <p:sp>
        <p:nvSpPr>
          <p:cNvPr id="43" name="TextBox 42">
            <a:extLst>
              <a:ext uri="{FF2B5EF4-FFF2-40B4-BE49-F238E27FC236}">
                <a16:creationId xmlns="" xmlns:a16="http://schemas.microsoft.com/office/drawing/2014/main" id="{E81145FD-730D-48E6-838E-9320EF5CACF4}"/>
              </a:ext>
            </a:extLst>
          </p:cNvPr>
          <p:cNvSpPr txBox="1"/>
          <p:nvPr/>
        </p:nvSpPr>
        <p:spPr>
          <a:xfrm>
            <a:off x="7859403" y="3529513"/>
            <a:ext cx="410690" cy="369332"/>
          </a:xfrm>
          <a:prstGeom prst="rect">
            <a:avLst/>
          </a:prstGeom>
          <a:noFill/>
        </p:spPr>
        <p:txBody>
          <a:bodyPr wrap="none" rtlCol="0">
            <a:spAutoFit/>
          </a:bodyPr>
          <a:lstStyle/>
          <a:p>
            <a:pPr defTabSz="457200"/>
            <a:r>
              <a:rPr lang="en-IN" dirty="0">
                <a:solidFill>
                  <a:prstClr val="black"/>
                </a:solidFill>
                <a:sym typeface="Wingdings" panose="05000000000000000000" pitchFamily="2" charset="2"/>
              </a:rPr>
              <a:t></a:t>
            </a:r>
            <a:endParaRPr lang="en-IN" dirty="0">
              <a:solidFill>
                <a:prstClr val="black"/>
              </a:solidFill>
            </a:endParaRPr>
          </a:p>
        </p:txBody>
      </p:sp>
      <p:sp>
        <p:nvSpPr>
          <p:cNvPr id="44" name="Rectangle 43">
            <a:extLst>
              <a:ext uri="{FF2B5EF4-FFF2-40B4-BE49-F238E27FC236}">
                <a16:creationId xmlns="" xmlns:a16="http://schemas.microsoft.com/office/drawing/2014/main" id="{05D3611A-3989-4313-81C5-A7624E200553}"/>
              </a:ext>
            </a:extLst>
          </p:cNvPr>
          <p:cNvSpPr/>
          <p:nvPr/>
        </p:nvSpPr>
        <p:spPr>
          <a:xfrm>
            <a:off x="8712756" y="4909716"/>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45" name="TextBox 44">
            <a:extLst>
              <a:ext uri="{FF2B5EF4-FFF2-40B4-BE49-F238E27FC236}">
                <a16:creationId xmlns="" xmlns:a16="http://schemas.microsoft.com/office/drawing/2014/main" id="{C50FE534-DDD8-454A-A834-2840201D05F8}"/>
              </a:ext>
            </a:extLst>
          </p:cNvPr>
          <p:cNvSpPr txBox="1"/>
          <p:nvPr/>
        </p:nvSpPr>
        <p:spPr>
          <a:xfrm>
            <a:off x="8614298" y="5219817"/>
            <a:ext cx="1511952" cy="369332"/>
          </a:xfrm>
          <a:prstGeom prst="rect">
            <a:avLst/>
          </a:prstGeom>
          <a:noFill/>
        </p:spPr>
        <p:txBody>
          <a:bodyPr wrap="square" rtlCol="0">
            <a:spAutoFit/>
          </a:bodyPr>
          <a:lstStyle/>
          <a:p>
            <a:pPr defTabSz="457200"/>
            <a:r>
              <a:rPr lang="en-IN" dirty="0">
                <a:solidFill>
                  <a:prstClr val="black"/>
                </a:solidFill>
              </a:rPr>
              <a:t>  c	 	 </a:t>
            </a:r>
            <a:r>
              <a:rPr lang="en-IN" dirty="0" err="1">
                <a:solidFill>
                  <a:prstClr val="black"/>
                </a:solidFill>
              </a:rPr>
              <a:t>eof</a:t>
            </a:r>
            <a:endParaRPr lang="en-IN" dirty="0">
              <a:solidFill>
                <a:prstClr val="black"/>
              </a:solidFill>
            </a:endParaRPr>
          </a:p>
        </p:txBody>
      </p:sp>
      <p:sp>
        <p:nvSpPr>
          <p:cNvPr id="46" name="Oval 45">
            <a:extLst>
              <a:ext uri="{FF2B5EF4-FFF2-40B4-BE49-F238E27FC236}">
                <a16:creationId xmlns="" xmlns:a16="http://schemas.microsoft.com/office/drawing/2014/main" id="{2974E093-7826-4522-AE24-B8210300E7C1}"/>
              </a:ext>
            </a:extLst>
          </p:cNvPr>
          <p:cNvSpPr/>
          <p:nvPr/>
        </p:nvSpPr>
        <p:spPr>
          <a:xfrm>
            <a:off x="9097740" y="4118688"/>
            <a:ext cx="540326" cy="478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47" name="Rectangle 46">
            <a:extLst>
              <a:ext uri="{FF2B5EF4-FFF2-40B4-BE49-F238E27FC236}">
                <a16:creationId xmlns="" xmlns:a16="http://schemas.microsoft.com/office/drawing/2014/main" id="{4DF0D026-2C46-454A-B5CA-FEADBEF30D02}"/>
              </a:ext>
            </a:extLst>
          </p:cNvPr>
          <p:cNvSpPr/>
          <p:nvPr/>
        </p:nvSpPr>
        <p:spPr>
          <a:xfrm>
            <a:off x="10656997" y="4214188"/>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2</a:t>
            </a:r>
          </a:p>
        </p:txBody>
      </p:sp>
      <p:sp>
        <p:nvSpPr>
          <p:cNvPr id="48" name="TextBox 47">
            <a:extLst>
              <a:ext uri="{FF2B5EF4-FFF2-40B4-BE49-F238E27FC236}">
                <a16:creationId xmlns="" xmlns:a16="http://schemas.microsoft.com/office/drawing/2014/main" id="{6B87C75A-17C3-496C-95B6-5B008EFC7E2F}"/>
              </a:ext>
            </a:extLst>
          </p:cNvPr>
          <p:cNvSpPr txBox="1"/>
          <p:nvPr/>
        </p:nvSpPr>
        <p:spPr>
          <a:xfrm>
            <a:off x="10490470" y="4593488"/>
            <a:ext cx="936658" cy="369332"/>
          </a:xfrm>
          <a:prstGeom prst="rect">
            <a:avLst/>
          </a:prstGeom>
          <a:noFill/>
        </p:spPr>
        <p:txBody>
          <a:bodyPr wrap="square" rtlCol="0">
            <a:spAutoFit/>
          </a:bodyPr>
          <a:lstStyle/>
          <a:p>
            <a:pPr defTabSz="457200"/>
            <a:r>
              <a:rPr lang="en-IN" dirty="0">
                <a:solidFill>
                  <a:prstClr val="black"/>
                </a:solidFill>
              </a:rPr>
              <a:t> Space</a:t>
            </a:r>
          </a:p>
        </p:txBody>
      </p:sp>
      <p:cxnSp>
        <p:nvCxnSpPr>
          <p:cNvPr id="49" name="Straight Arrow Connector 48">
            <a:extLst>
              <a:ext uri="{FF2B5EF4-FFF2-40B4-BE49-F238E27FC236}">
                <a16:creationId xmlns="" xmlns:a16="http://schemas.microsoft.com/office/drawing/2014/main" id="{3F641483-430F-4B29-A111-EEE7066C1E3E}"/>
              </a:ext>
            </a:extLst>
          </p:cNvPr>
          <p:cNvCxnSpPr>
            <a:cxnSpLocks/>
          </p:cNvCxnSpPr>
          <p:nvPr/>
        </p:nvCxnSpPr>
        <p:spPr>
          <a:xfrm flipH="1">
            <a:off x="8963202" y="4495388"/>
            <a:ext cx="319018" cy="39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 xmlns:a16="http://schemas.microsoft.com/office/drawing/2014/main" id="{05891A18-39E8-4620-8B11-1A1A0D5614E8}"/>
              </a:ext>
            </a:extLst>
          </p:cNvPr>
          <p:cNvSpPr/>
          <p:nvPr/>
        </p:nvSpPr>
        <p:spPr>
          <a:xfrm>
            <a:off x="9875521" y="3373108"/>
            <a:ext cx="501458" cy="4196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4</a:t>
            </a:r>
          </a:p>
        </p:txBody>
      </p:sp>
      <p:cxnSp>
        <p:nvCxnSpPr>
          <p:cNvPr id="51" name="Straight Arrow Connector 50">
            <a:extLst>
              <a:ext uri="{FF2B5EF4-FFF2-40B4-BE49-F238E27FC236}">
                <a16:creationId xmlns="" xmlns:a16="http://schemas.microsoft.com/office/drawing/2014/main" id="{5011CEBB-021A-48FA-AA0E-6EB9BCDD7E82}"/>
              </a:ext>
            </a:extLst>
          </p:cNvPr>
          <p:cNvCxnSpPr>
            <a:cxnSpLocks/>
          </p:cNvCxnSpPr>
          <p:nvPr/>
        </p:nvCxnSpPr>
        <p:spPr>
          <a:xfrm>
            <a:off x="9468616" y="4488296"/>
            <a:ext cx="295586" cy="322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 xmlns:a16="http://schemas.microsoft.com/office/drawing/2014/main" id="{16D7D37A-523A-4D18-B955-C2D3B47A5034}"/>
              </a:ext>
            </a:extLst>
          </p:cNvPr>
          <p:cNvCxnSpPr>
            <a:cxnSpLocks/>
            <a:stCxn id="50" idx="3"/>
            <a:endCxn id="46" idx="7"/>
          </p:cNvCxnSpPr>
          <p:nvPr/>
        </p:nvCxnSpPr>
        <p:spPr>
          <a:xfrm flipH="1">
            <a:off x="9558937" y="3731314"/>
            <a:ext cx="390021" cy="45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 xmlns:a16="http://schemas.microsoft.com/office/drawing/2014/main" id="{2D64805A-9AA9-4EE4-9432-180B21B437EE}"/>
              </a:ext>
            </a:extLst>
          </p:cNvPr>
          <p:cNvCxnSpPr>
            <a:cxnSpLocks/>
            <a:stCxn id="50" idx="5"/>
          </p:cNvCxnSpPr>
          <p:nvPr/>
        </p:nvCxnSpPr>
        <p:spPr>
          <a:xfrm>
            <a:off x="10303542" y="3731314"/>
            <a:ext cx="425742" cy="461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 xmlns:a16="http://schemas.microsoft.com/office/drawing/2014/main" id="{0F3602C0-C51C-43D2-ACCB-B750C95C66FD}"/>
              </a:ext>
            </a:extLst>
          </p:cNvPr>
          <p:cNvSpPr/>
          <p:nvPr/>
        </p:nvSpPr>
        <p:spPr>
          <a:xfrm>
            <a:off x="8922484" y="3417409"/>
            <a:ext cx="394896"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3</a:t>
            </a:r>
          </a:p>
        </p:txBody>
      </p:sp>
      <p:sp>
        <p:nvSpPr>
          <p:cNvPr id="55" name="Oval 54">
            <a:extLst>
              <a:ext uri="{FF2B5EF4-FFF2-40B4-BE49-F238E27FC236}">
                <a16:creationId xmlns="" xmlns:a16="http://schemas.microsoft.com/office/drawing/2014/main" id="{9FC9E0A3-B5B2-4F88-9E33-C852E2869163}"/>
              </a:ext>
            </a:extLst>
          </p:cNvPr>
          <p:cNvSpPr/>
          <p:nvPr/>
        </p:nvSpPr>
        <p:spPr>
          <a:xfrm>
            <a:off x="9348499" y="2577257"/>
            <a:ext cx="501458" cy="4196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7</a:t>
            </a:r>
          </a:p>
        </p:txBody>
      </p:sp>
      <p:cxnSp>
        <p:nvCxnSpPr>
          <p:cNvPr id="56" name="Straight Arrow Connector 55">
            <a:extLst>
              <a:ext uri="{FF2B5EF4-FFF2-40B4-BE49-F238E27FC236}">
                <a16:creationId xmlns="" xmlns:a16="http://schemas.microsoft.com/office/drawing/2014/main" id="{D2E8FB37-3B0D-4531-BFBB-67C019B14EA2}"/>
              </a:ext>
            </a:extLst>
          </p:cNvPr>
          <p:cNvCxnSpPr>
            <a:stCxn id="55" idx="3"/>
          </p:cNvCxnSpPr>
          <p:nvPr/>
        </p:nvCxnSpPr>
        <p:spPr>
          <a:xfrm flipH="1">
            <a:off x="9004452" y="2935463"/>
            <a:ext cx="417484" cy="477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 xmlns:a16="http://schemas.microsoft.com/office/drawing/2014/main" id="{5DF89325-02E6-45D7-A967-8ABFEB8CA73B}"/>
              </a:ext>
            </a:extLst>
          </p:cNvPr>
          <p:cNvCxnSpPr>
            <a:stCxn id="55" idx="5"/>
          </p:cNvCxnSpPr>
          <p:nvPr/>
        </p:nvCxnSpPr>
        <p:spPr>
          <a:xfrm>
            <a:off x="9776520" y="2935463"/>
            <a:ext cx="425742" cy="461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 xmlns:a16="http://schemas.microsoft.com/office/drawing/2014/main" id="{395B8F0B-6A62-4C2E-8F28-2497474560A8}"/>
              </a:ext>
            </a:extLst>
          </p:cNvPr>
          <p:cNvSpPr txBox="1"/>
          <p:nvPr/>
        </p:nvSpPr>
        <p:spPr>
          <a:xfrm>
            <a:off x="8938957" y="3597855"/>
            <a:ext cx="357952" cy="369332"/>
          </a:xfrm>
          <a:prstGeom prst="rect">
            <a:avLst/>
          </a:prstGeom>
          <a:noFill/>
        </p:spPr>
        <p:txBody>
          <a:bodyPr wrap="square" rtlCol="0">
            <a:spAutoFit/>
          </a:bodyPr>
          <a:lstStyle/>
          <a:p>
            <a:pPr defTabSz="457200"/>
            <a:r>
              <a:rPr lang="en-IN" dirty="0">
                <a:solidFill>
                  <a:prstClr val="black"/>
                </a:solidFill>
              </a:rPr>
              <a:t>a</a:t>
            </a:r>
          </a:p>
        </p:txBody>
      </p:sp>
      <p:sp>
        <p:nvSpPr>
          <p:cNvPr id="59" name="Rectangle 58">
            <a:extLst>
              <a:ext uri="{FF2B5EF4-FFF2-40B4-BE49-F238E27FC236}">
                <a16:creationId xmlns="" xmlns:a16="http://schemas.microsoft.com/office/drawing/2014/main" id="{6B325398-372C-4B6F-95A1-B558596BB7AC}"/>
              </a:ext>
            </a:extLst>
          </p:cNvPr>
          <p:cNvSpPr/>
          <p:nvPr/>
        </p:nvSpPr>
        <p:spPr>
          <a:xfrm>
            <a:off x="9664542" y="4909715"/>
            <a:ext cx="349858" cy="310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a:t>
            </a:r>
          </a:p>
        </p:txBody>
      </p:sp>
      <p:sp>
        <p:nvSpPr>
          <p:cNvPr id="60" name="TextBox 59">
            <a:extLst>
              <a:ext uri="{FF2B5EF4-FFF2-40B4-BE49-F238E27FC236}">
                <a16:creationId xmlns="" xmlns:a16="http://schemas.microsoft.com/office/drawing/2014/main" id="{9246731E-1FAA-4223-8939-B9F16E0C73B2}"/>
              </a:ext>
            </a:extLst>
          </p:cNvPr>
          <p:cNvSpPr txBox="1"/>
          <p:nvPr/>
        </p:nvSpPr>
        <p:spPr>
          <a:xfrm>
            <a:off x="8503258" y="2845238"/>
            <a:ext cx="365440" cy="369332"/>
          </a:xfrm>
          <a:prstGeom prst="rect">
            <a:avLst/>
          </a:prstGeom>
          <a:noFill/>
        </p:spPr>
        <p:txBody>
          <a:bodyPr wrap="square" rtlCol="0">
            <a:spAutoFit/>
          </a:bodyPr>
          <a:lstStyle/>
          <a:p>
            <a:pPr defTabSz="457200"/>
            <a:r>
              <a:rPr lang="en-IN" dirty="0">
                <a:solidFill>
                  <a:prstClr val="black"/>
                </a:solidFill>
              </a:rPr>
              <a:t>b</a:t>
            </a:r>
          </a:p>
        </p:txBody>
      </p:sp>
      <p:sp>
        <p:nvSpPr>
          <p:cNvPr id="61" name="Rectangle 60">
            <a:extLst>
              <a:ext uri="{FF2B5EF4-FFF2-40B4-BE49-F238E27FC236}">
                <a16:creationId xmlns="" xmlns:a16="http://schemas.microsoft.com/office/drawing/2014/main" id="{EA38559C-858D-4996-AAFD-0391837D7ED2}"/>
              </a:ext>
            </a:extLst>
          </p:cNvPr>
          <p:cNvSpPr/>
          <p:nvPr/>
        </p:nvSpPr>
        <p:spPr>
          <a:xfrm>
            <a:off x="8482158" y="2602358"/>
            <a:ext cx="461196" cy="340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3</a:t>
            </a:r>
          </a:p>
        </p:txBody>
      </p:sp>
      <p:sp>
        <p:nvSpPr>
          <p:cNvPr id="29" name="Footer Placeholder 28"/>
          <p:cNvSpPr>
            <a:spLocks noGrp="1"/>
          </p:cNvSpPr>
          <p:nvPr>
            <p:ph type="ftr" sz="quarter" idx="11"/>
          </p:nvPr>
        </p:nvSpPr>
        <p:spPr/>
        <p:txBody>
          <a:bodyPr/>
          <a:lstStyle/>
          <a:p>
            <a:r>
              <a:rPr lang="en-US" smtClean="0"/>
              <a:t>Data Structures- G. Jaya Krishna</a:t>
            </a:r>
            <a:endParaRPr lang="en-US"/>
          </a:p>
        </p:txBody>
      </p:sp>
      <p:sp>
        <p:nvSpPr>
          <p:cNvPr id="30" name="Slide Number Placeholder 29"/>
          <p:cNvSpPr>
            <a:spLocks noGrp="1"/>
          </p:cNvSpPr>
          <p:nvPr>
            <p:ph type="sldNum" sz="quarter" idx="12"/>
          </p:nvPr>
        </p:nvSpPr>
        <p:spPr/>
        <p:txBody>
          <a:bodyPr/>
          <a:lstStyle/>
          <a:p>
            <a:fld id="{50DE8771-3B84-4C4F-A500-BE10BE4A7570}" type="slidenum">
              <a:rPr lang="en-US" smtClean="0"/>
              <a:t>36</a:t>
            </a:fld>
            <a:endParaRPr lang="en-US"/>
          </a:p>
        </p:txBody>
      </p:sp>
    </p:spTree>
    <p:extLst>
      <p:ext uri="{BB962C8B-B14F-4D97-AF65-F5344CB8AC3E}">
        <p14:creationId xmlns:p14="http://schemas.microsoft.com/office/powerpoint/2010/main" val="558354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3EE60F-5C83-4FC3-B840-653F2180C37E}"/>
              </a:ext>
            </a:extLst>
          </p:cNvPr>
          <p:cNvSpPr>
            <a:spLocks noGrp="1"/>
          </p:cNvSpPr>
          <p:nvPr>
            <p:ph type="title"/>
          </p:nvPr>
        </p:nvSpPr>
        <p:spPr/>
        <p:txBody>
          <a:bodyPr/>
          <a:lstStyle/>
          <a:p>
            <a:r>
              <a:rPr lang="en-IN" dirty="0"/>
              <a:t>Continue..</a:t>
            </a:r>
          </a:p>
        </p:txBody>
      </p:sp>
      <p:sp>
        <p:nvSpPr>
          <p:cNvPr id="3" name="Content Placeholder 2">
            <a:extLst>
              <a:ext uri="{FF2B5EF4-FFF2-40B4-BE49-F238E27FC236}">
                <a16:creationId xmlns="" xmlns:a16="http://schemas.microsoft.com/office/drawing/2014/main" id="{EE7D058B-BC02-464D-8EEE-9B3A2C683D07}"/>
              </a:ext>
            </a:extLst>
          </p:cNvPr>
          <p:cNvSpPr>
            <a:spLocks noGrp="1"/>
          </p:cNvSpPr>
          <p:nvPr>
            <p:ph idx="1"/>
          </p:nvPr>
        </p:nvSpPr>
        <p:spPr>
          <a:xfrm>
            <a:off x="677334" y="1544715"/>
            <a:ext cx="10304344" cy="4496647"/>
          </a:xfrm>
        </p:spPr>
        <p:txBody>
          <a:bodyPr/>
          <a:lstStyle/>
          <a:p>
            <a:r>
              <a:rPr lang="en-IN" dirty="0"/>
              <a:t>Encode with 0’s at left side and 1’s at right side nodes of every parent node to get the representation of characters in bits.</a:t>
            </a:r>
          </a:p>
          <a:p>
            <a:endParaRPr lang="en-IN" dirty="0"/>
          </a:p>
        </p:txBody>
      </p:sp>
      <p:pic>
        <p:nvPicPr>
          <p:cNvPr id="57" name="Picture 56">
            <a:extLst>
              <a:ext uri="{FF2B5EF4-FFF2-40B4-BE49-F238E27FC236}">
                <a16:creationId xmlns="" xmlns:a16="http://schemas.microsoft.com/office/drawing/2014/main" id="{6B04726D-C0B0-4C23-9D0F-21B8948599E0}"/>
              </a:ext>
            </a:extLst>
          </p:cNvPr>
          <p:cNvPicPr>
            <a:picLocks noChangeAspect="1"/>
          </p:cNvPicPr>
          <p:nvPr/>
        </p:nvPicPr>
        <p:blipFill>
          <a:blip r:embed="rId2"/>
          <a:stretch>
            <a:fillRect/>
          </a:stretch>
        </p:blipFill>
        <p:spPr>
          <a:xfrm>
            <a:off x="921801" y="2842281"/>
            <a:ext cx="2981202" cy="3127519"/>
          </a:xfrm>
          <a:prstGeom prst="rect">
            <a:avLst/>
          </a:prstGeom>
        </p:spPr>
      </p:pic>
      <p:sp>
        <p:nvSpPr>
          <p:cNvPr id="59" name="TextBox 58">
            <a:extLst>
              <a:ext uri="{FF2B5EF4-FFF2-40B4-BE49-F238E27FC236}">
                <a16:creationId xmlns="" xmlns:a16="http://schemas.microsoft.com/office/drawing/2014/main" id="{954ABF19-ED0A-45B5-9A81-1EF51D9CF60B}"/>
              </a:ext>
            </a:extLst>
          </p:cNvPr>
          <p:cNvSpPr txBox="1"/>
          <p:nvPr/>
        </p:nvSpPr>
        <p:spPr>
          <a:xfrm>
            <a:off x="4180759" y="3916309"/>
            <a:ext cx="410690" cy="369332"/>
          </a:xfrm>
          <a:prstGeom prst="rect">
            <a:avLst/>
          </a:prstGeom>
          <a:noFill/>
        </p:spPr>
        <p:txBody>
          <a:bodyPr wrap="none" rtlCol="0">
            <a:spAutoFit/>
          </a:bodyPr>
          <a:lstStyle/>
          <a:p>
            <a:pPr defTabSz="457200"/>
            <a:r>
              <a:rPr lang="en-IN" dirty="0">
                <a:solidFill>
                  <a:prstClr val="black"/>
                </a:solidFill>
                <a:sym typeface="Wingdings" panose="05000000000000000000" pitchFamily="2" charset="2"/>
              </a:rPr>
              <a:t></a:t>
            </a:r>
            <a:endParaRPr lang="en-IN" dirty="0">
              <a:solidFill>
                <a:prstClr val="black"/>
              </a:solidFill>
            </a:endParaRPr>
          </a:p>
        </p:txBody>
      </p:sp>
      <p:pic>
        <p:nvPicPr>
          <p:cNvPr id="60" name="Picture 59">
            <a:extLst>
              <a:ext uri="{FF2B5EF4-FFF2-40B4-BE49-F238E27FC236}">
                <a16:creationId xmlns="" xmlns:a16="http://schemas.microsoft.com/office/drawing/2014/main" id="{9D37E469-F2FA-4670-9041-A777B4B16D88}"/>
              </a:ext>
            </a:extLst>
          </p:cNvPr>
          <p:cNvPicPr>
            <a:picLocks noChangeAspect="1"/>
          </p:cNvPicPr>
          <p:nvPr/>
        </p:nvPicPr>
        <p:blipFill>
          <a:blip r:embed="rId2"/>
          <a:stretch>
            <a:fillRect/>
          </a:stretch>
        </p:blipFill>
        <p:spPr>
          <a:xfrm>
            <a:off x="5425480" y="3042405"/>
            <a:ext cx="2981202" cy="3127519"/>
          </a:xfrm>
          <a:prstGeom prst="rect">
            <a:avLst/>
          </a:prstGeom>
        </p:spPr>
      </p:pic>
      <p:sp>
        <p:nvSpPr>
          <p:cNvPr id="62" name="Oval 61">
            <a:extLst>
              <a:ext uri="{FF2B5EF4-FFF2-40B4-BE49-F238E27FC236}">
                <a16:creationId xmlns="" xmlns:a16="http://schemas.microsoft.com/office/drawing/2014/main" id="{A17AA7C8-E928-4446-B107-EBC1FE83A932}"/>
              </a:ext>
            </a:extLst>
          </p:cNvPr>
          <p:cNvSpPr/>
          <p:nvPr/>
        </p:nvSpPr>
        <p:spPr>
          <a:xfrm>
            <a:off x="5797118" y="2272683"/>
            <a:ext cx="639193" cy="5395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10</a:t>
            </a:r>
          </a:p>
        </p:txBody>
      </p:sp>
      <p:cxnSp>
        <p:nvCxnSpPr>
          <p:cNvPr id="64" name="Straight Arrow Connector 63">
            <a:extLst>
              <a:ext uri="{FF2B5EF4-FFF2-40B4-BE49-F238E27FC236}">
                <a16:creationId xmlns="" xmlns:a16="http://schemas.microsoft.com/office/drawing/2014/main" id="{1F1784A6-1C14-4F1B-BF88-381A85FE92C9}"/>
              </a:ext>
            </a:extLst>
          </p:cNvPr>
          <p:cNvCxnSpPr>
            <a:stCxn id="62" idx="3"/>
          </p:cNvCxnSpPr>
          <p:nvPr/>
        </p:nvCxnSpPr>
        <p:spPr>
          <a:xfrm flipH="1">
            <a:off x="5690586" y="2733203"/>
            <a:ext cx="200140" cy="330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 xmlns:a16="http://schemas.microsoft.com/office/drawing/2014/main" id="{38AC2ECD-75EE-44E4-A7A1-D292A7B39210}"/>
              </a:ext>
            </a:extLst>
          </p:cNvPr>
          <p:cNvCxnSpPr>
            <a:stCxn id="62" idx="5"/>
          </p:cNvCxnSpPr>
          <p:nvPr/>
        </p:nvCxnSpPr>
        <p:spPr>
          <a:xfrm>
            <a:off x="6342703" y="2733203"/>
            <a:ext cx="253406" cy="30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 xmlns:a16="http://schemas.microsoft.com/office/drawing/2014/main" id="{59EDFD45-7F75-449F-BAF5-66F122824D51}"/>
              </a:ext>
            </a:extLst>
          </p:cNvPr>
          <p:cNvPicPr>
            <a:picLocks noChangeAspect="1"/>
          </p:cNvPicPr>
          <p:nvPr/>
        </p:nvPicPr>
        <p:blipFill>
          <a:blip r:embed="rId3"/>
          <a:stretch>
            <a:fillRect/>
          </a:stretch>
        </p:blipFill>
        <p:spPr>
          <a:xfrm>
            <a:off x="5499280" y="2671377"/>
            <a:ext cx="1268078" cy="432854"/>
          </a:xfrm>
          <a:prstGeom prst="rect">
            <a:avLst/>
          </a:prstGeom>
        </p:spPr>
      </p:pic>
      <p:sp>
        <p:nvSpPr>
          <p:cNvPr id="76" name="TextBox 75">
            <a:extLst>
              <a:ext uri="{FF2B5EF4-FFF2-40B4-BE49-F238E27FC236}">
                <a16:creationId xmlns="" xmlns:a16="http://schemas.microsoft.com/office/drawing/2014/main" id="{95912112-648D-4CD7-AA0E-7CBA5CA710A4}"/>
              </a:ext>
            </a:extLst>
          </p:cNvPr>
          <p:cNvSpPr txBox="1"/>
          <p:nvPr/>
        </p:nvSpPr>
        <p:spPr>
          <a:xfrm>
            <a:off x="6569476" y="4184927"/>
            <a:ext cx="1217550" cy="338554"/>
          </a:xfrm>
          <a:prstGeom prst="rect">
            <a:avLst/>
          </a:prstGeom>
          <a:noFill/>
        </p:spPr>
        <p:txBody>
          <a:bodyPr wrap="square" rtlCol="0">
            <a:spAutoFit/>
          </a:bodyPr>
          <a:lstStyle/>
          <a:p>
            <a:pPr defTabSz="457200"/>
            <a:r>
              <a:rPr lang="en-IN" sz="1600" dirty="0">
                <a:solidFill>
                  <a:srgbClr val="0070C0"/>
                </a:solidFill>
              </a:rPr>
              <a:t>0	  	1</a:t>
            </a:r>
          </a:p>
        </p:txBody>
      </p:sp>
      <p:pic>
        <p:nvPicPr>
          <p:cNvPr id="77" name="Picture 76">
            <a:extLst>
              <a:ext uri="{FF2B5EF4-FFF2-40B4-BE49-F238E27FC236}">
                <a16:creationId xmlns="" xmlns:a16="http://schemas.microsoft.com/office/drawing/2014/main" id="{4FA33C3C-6802-46FF-A4A6-DA410E9DF951}"/>
              </a:ext>
            </a:extLst>
          </p:cNvPr>
          <p:cNvPicPr>
            <a:picLocks noChangeAspect="1"/>
          </p:cNvPicPr>
          <p:nvPr/>
        </p:nvPicPr>
        <p:blipFill>
          <a:blip r:embed="rId3"/>
          <a:stretch>
            <a:fillRect/>
          </a:stretch>
        </p:blipFill>
        <p:spPr>
          <a:xfrm>
            <a:off x="5962070" y="3397239"/>
            <a:ext cx="1268078" cy="432854"/>
          </a:xfrm>
          <a:prstGeom prst="rect">
            <a:avLst/>
          </a:prstGeom>
        </p:spPr>
      </p:pic>
      <p:pic>
        <p:nvPicPr>
          <p:cNvPr id="79" name="Picture 78">
            <a:extLst>
              <a:ext uri="{FF2B5EF4-FFF2-40B4-BE49-F238E27FC236}">
                <a16:creationId xmlns="" xmlns:a16="http://schemas.microsoft.com/office/drawing/2014/main" id="{943B6555-1223-4F6A-BEC6-60B177C7FFD5}"/>
              </a:ext>
            </a:extLst>
          </p:cNvPr>
          <p:cNvPicPr>
            <a:picLocks noChangeAspect="1"/>
          </p:cNvPicPr>
          <p:nvPr/>
        </p:nvPicPr>
        <p:blipFill>
          <a:blip r:embed="rId3"/>
          <a:stretch>
            <a:fillRect/>
          </a:stretch>
        </p:blipFill>
        <p:spPr>
          <a:xfrm>
            <a:off x="5736239" y="4972615"/>
            <a:ext cx="1268078" cy="432854"/>
          </a:xfrm>
          <a:prstGeom prst="rect">
            <a:avLst/>
          </a:prstGeom>
        </p:spPr>
      </p:pic>
      <p:sp>
        <p:nvSpPr>
          <p:cNvPr id="80" name="Rectangle 79">
            <a:extLst>
              <a:ext uri="{FF2B5EF4-FFF2-40B4-BE49-F238E27FC236}">
                <a16:creationId xmlns="" xmlns:a16="http://schemas.microsoft.com/office/drawing/2014/main" id="{F5576949-84A3-4E9C-8BE5-FCD515B2D382}"/>
              </a:ext>
            </a:extLst>
          </p:cNvPr>
          <p:cNvSpPr/>
          <p:nvPr/>
        </p:nvSpPr>
        <p:spPr>
          <a:xfrm>
            <a:off x="8406682" y="2272683"/>
            <a:ext cx="1926926" cy="2574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Representation</a:t>
            </a:r>
          </a:p>
          <a:p>
            <a:pPr algn="ctr" defTabSz="457200"/>
            <a:endParaRPr lang="en-IN" dirty="0">
              <a:solidFill>
                <a:prstClr val="white"/>
              </a:solidFill>
            </a:endParaRPr>
          </a:p>
          <a:p>
            <a:pPr algn="ctr" defTabSz="457200"/>
            <a:r>
              <a:rPr lang="en-IN" dirty="0">
                <a:solidFill>
                  <a:prstClr val="white"/>
                </a:solidFill>
              </a:rPr>
              <a:t>b-0</a:t>
            </a:r>
          </a:p>
          <a:p>
            <a:pPr algn="ctr" defTabSz="457200"/>
            <a:r>
              <a:rPr lang="en-IN" dirty="0">
                <a:solidFill>
                  <a:prstClr val="white"/>
                </a:solidFill>
              </a:rPr>
              <a:t>a-10</a:t>
            </a:r>
          </a:p>
          <a:p>
            <a:pPr algn="ctr" defTabSz="457200"/>
            <a:r>
              <a:rPr lang="en-IN" dirty="0">
                <a:solidFill>
                  <a:prstClr val="white"/>
                </a:solidFill>
              </a:rPr>
              <a:t>c-1100</a:t>
            </a:r>
          </a:p>
          <a:p>
            <a:pPr algn="ctr" defTabSz="457200"/>
            <a:r>
              <a:rPr lang="en-IN" dirty="0">
                <a:solidFill>
                  <a:prstClr val="white"/>
                </a:solidFill>
              </a:rPr>
              <a:t>Space-111</a:t>
            </a:r>
          </a:p>
          <a:p>
            <a:pPr algn="ctr" defTabSz="457200"/>
            <a:r>
              <a:rPr lang="en-IN" dirty="0">
                <a:solidFill>
                  <a:prstClr val="white"/>
                </a:solidFill>
              </a:rPr>
              <a:t>eof-1101</a:t>
            </a:r>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37</a:t>
            </a:fld>
            <a:endParaRPr lang="en-US"/>
          </a:p>
        </p:txBody>
      </p:sp>
    </p:spTree>
    <p:extLst>
      <p:ext uri="{BB962C8B-B14F-4D97-AF65-F5344CB8AC3E}">
        <p14:creationId xmlns:p14="http://schemas.microsoft.com/office/powerpoint/2010/main" val="3951805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EC1686-1C49-4DEA-9E88-923ED3BCF341}"/>
              </a:ext>
            </a:extLst>
          </p:cNvPr>
          <p:cNvSpPr>
            <a:spLocks noGrp="1"/>
          </p:cNvSpPr>
          <p:nvPr>
            <p:ph type="title"/>
          </p:nvPr>
        </p:nvSpPr>
        <p:spPr/>
        <p:txBody>
          <a:bodyPr/>
          <a:lstStyle/>
          <a:p>
            <a:r>
              <a:rPr lang="en-IN" dirty="0"/>
              <a:t>Calculations For Example</a:t>
            </a:r>
          </a:p>
        </p:txBody>
      </p:sp>
      <p:sp>
        <p:nvSpPr>
          <p:cNvPr id="3" name="Content Placeholder 2">
            <a:extLst>
              <a:ext uri="{FF2B5EF4-FFF2-40B4-BE49-F238E27FC236}">
                <a16:creationId xmlns="" xmlns:a16="http://schemas.microsoft.com/office/drawing/2014/main" id="{F0FE3E80-8966-41A4-BD73-D7B6A6181561}"/>
              </a:ext>
            </a:extLst>
          </p:cNvPr>
          <p:cNvSpPr>
            <a:spLocks noGrp="1"/>
          </p:cNvSpPr>
          <p:nvPr>
            <p:ph idx="1"/>
          </p:nvPr>
        </p:nvSpPr>
        <p:spPr/>
        <p:txBody>
          <a:bodyPr/>
          <a:lstStyle/>
          <a:p>
            <a:r>
              <a:rPr lang="en-IN" dirty="0"/>
              <a:t>For Previous Example Huffman tree</a:t>
            </a:r>
          </a:p>
          <a:p>
            <a:r>
              <a:rPr lang="en-IN" dirty="0"/>
              <a:t> Internal Length = Sum of Internal Lengths of internal nodes</a:t>
            </a:r>
          </a:p>
          <a:p>
            <a:pPr lvl="1"/>
            <a:r>
              <a:rPr lang="en-IN" dirty="0"/>
              <a:t>1(7)+2(4)+3(2)+0(10)=6</a:t>
            </a:r>
          </a:p>
          <a:p>
            <a:r>
              <a:rPr lang="en-IN" dirty="0"/>
              <a:t>External length = Sum of External Lengths of External nodes</a:t>
            </a:r>
          </a:p>
          <a:p>
            <a:pPr lvl="1"/>
            <a:r>
              <a:rPr lang="en-IN" dirty="0"/>
              <a:t>4(c)+4(</a:t>
            </a:r>
            <a:r>
              <a:rPr lang="en-IN" dirty="0" err="1"/>
              <a:t>eof</a:t>
            </a:r>
            <a:r>
              <a:rPr lang="en-IN" dirty="0"/>
              <a:t>)+3(space)+2(a)+1(b)=14</a:t>
            </a:r>
          </a:p>
          <a:p>
            <a:r>
              <a:rPr lang="en-IN" dirty="0"/>
              <a:t>Storage = sum of weighted external nodes = sum of(external path length*frequency)</a:t>
            </a:r>
          </a:p>
          <a:p>
            <a:pPr lvl="1"/>
            <a:r>
              <a:rPr lang="en-IN" dirty="0"/>
              <a:t>(4*1)+(4*1)+(3*2)+(2*3)+(1*3) = </a:t>
            </a:r>
            <a:r>
              <a:rPr lang="en-IN" dirty="0" smtClean="0"/>
              <a:t>23</a:t>
            </a:r>
          </a:p>
          <a:p>
            <a:pPr lvl="1"/>
            <a:endParaRPr lang="en-IN" dirty="0"/>
          </a:p>
          <a:p>
            <a:pPr marL="457200" lvl="1" indent="0">
              <a:buNone/>
            </a:pPr>
            <a:r>
              <a:rPr lang="en-IN" dirty="0" smtClean="0"/>
              <a:t>                                                                               </a:t>
            </a:r>
            <a:endParaRPr lang="en-IN" dirty="0"/>
          </a:p>
          <a:p>
            <a:pPr lvl="1"/>
            <a:endParaRPr lang="en-IN" dirty="0"/>
          </a:p>
        </p:txBody>
      </p:sp>
      <p:sp>
        <p:nvSpPr>
          <p:cNvPr id="5" name="Rectangle 4">
            <a:extLst>
              <a:ext uri="{FF2B5EF4-FFF2-40B4-BE49-F238E27FC236}">
                <a16:creationId xmlns="" xmlns:a16="http://schemas.microsoft.com/office/drawing/2014/main" id="{B55064FE-B426-40E9-875D-0E2690909FC0}"/>
              </a:ext>
            </a:extLst>
          </p:cNvPr>
          <p:cNvSpPr/>
          <p:nvPr/>
        </p:nvSpPr>
        <p:spPr>
          <a:xfrm>
            <a:off x="7467599" y="2379216"/>
            <a:ext cx="3416423" cy="1530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a:solidFill>
                  <a:prstClr val="white"/>
                </a:solidFill>
              </a:rPr>
              <a:t>10,7,4,2 Are Internal Nodes</a:t>
            </a:r>
          </a:p>
          <a:p>
            <a:pPr algn="ctr" defTabSz="457200"/>
            <a:r>
              <a:rPr lang="en-IN" dirty="0" err="1">
                <a:solidFill>
                  <a:prstClr val="white"/>
                </a:solidFill>
              </a:rPr>
              <a:t>c,eof,space,a,b</a:t>
            </a:r>
            <a:r>
              <a:rPr lang="en-IN" dirty="0">
                <a:solidFill>
                  <a:prstClr val="white"/>
                </a:solidFill>
              </a:rPr>
              <a:t> Are External Nodes</a:t>
            </a:r>
          </a:p>
          <a:p>
            <a:pPr algn="ctr" defTabSz="457200"/>
            <a:r>
              <a:rPr lang="en-IN" dirty="0">
                <a:solidFill>
                  <a:prstClr val="white"/>
                </a:solidFill>
              </a:rPr>
              <a:t>1,1,2,3,3 Are Frequencies Of External Nodes </a:t>
            </a:r>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38</a:t>
            </a:fld>
            <a:endParaRPr lang="en-US"/>
          </a:p>
        </p:txBody>
      </p:sp>
    </p:spTree>
    <p:extLst>
      <p:ext uri="{BB962C8B-B14F-4D97-AF65-F5344CB8AC3E}">
        <p14:creationId xmlns:p14="http://schemas.microsoft.com/office/powerpoint/2010/main" val="321235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5D746E-247B-4E41-8C94-AC14CAE7F934}"/>
              </a:ext>
            </a:extLst>
          </p:cNvPr>
          <p:cNvSpPr>
            <a:spLocks noGrp="1"/>
          </p:cNvSpPr>
          <p:nvPr>
            <p:ph type="ctrTitle"/>
          </p:nvPr>
        </p:nvSpPr>
        <p:spPr/>
        <p:txBody>
          <a:bodyPr/>
          <a:lstStyle/>
          <a:p>
            <a:r>
              <a:rPr lang="en-IN" b="1" dirty="0">
                <a:effectLst>
                  <a:outerShdw blurRad="38100" dist="38100" dir="2700000" algn="tl">
                    <a:srgbClr val="000000">
                      <a:alpha val="43137"/>
                    </a:srgbClr>
                  </a:outerShdw>
                </a:effectLst>
              </a:rPr>
              <a:t>Binary Search Trees(BST)</a:t>
            </a:r>
          </a:p>
        </p:txBody>
      </p:sp>
      <p:sp>
        <p:nvSpPr>
          <p:cNvPr id="3" name="Footer Placeholder 2"/>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39</a:t>
            </a:fld>
            <a:endParaRPr lang="en-US"/>
          </a:p>
        </p:txBody>
      </p:sp>
    </p:spTree>
    <p:extLst>
      <p:ext uri="{BB962C8B-B14F-4D97-AF65-F5344CB8AC3E}">
        <p14:creationId xmlns:p14="http://schemas.microsoft.com/office/powerpoint/2010/main" val="2695804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en-US"/>
              <a:t>Nature View of a Tree</a:t>
            </a:r>
          </a:p>
        </p:txBody>
      </p:sp>
      <p:sp>
        <p:nvSpPr>
          <p:cNvPr id="367619" name="Text Box 3"/>
          <p:cNvSpPr txBox="1">
            <a:spLocks noChangeArrowheads="1"/>
          </p:cNvSpPr>
          <p:nvPr/>
        </p:nvSpPr>
        <p:spPr bwMode="auto">
          <a:xfrm>
            <a:off x="2209800" y="4419600"/>
            <a:ext cx="1676400" cy="1077218"/>
          </a:xfrm>
          <a:prstGeom prst="rect">
            <a:avLst/>
          </a:prstGeom>
          <a:noFill/>
          <a:ln w="12700">
            <a:solidFill>
              <a:srgbClr val="FFFF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3200"/>
              <a:t>branches</a:t>
            </a:r>
          </a:p>
        </p:txBody>
      </p:sp>
      <p:sp>
        <p:nvSpPr>
          <p:cNvPr id="367620" name="Text Box 4"/>
          <p:cNvSpPr txBox="1">
            <a:spLocks noChangeArrowheads="1"/>
          </p:cNvSpPr>
          <p:nvPr/>
        </p:nvSpPr>
        <p:spPr bwMode="auto">
          <a:xfrm>
            <a:off x="8305800" y="16764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3200"/>
              <a:t>leaves</a:t>
            </a:r>
          </a:p>
        </p:txBody>
      </p:sp>
      <p:sp>
        <p:nvSpPr>
          <p:cNvPr id="367621" name="Text Box 5"/>
          <p:cNvSpPr txBox="1">
            <a:spLocks noChangeArrowheads="1"/>
          </p:cNvSpPr>
          <p:nvPr/>
        </p:nvSpPr>
        <p:spPr bwMode="auto">
          <a:xfrm>
            <a:off x="8229600" y="4953001"/>
            <a:ext cx="990600" cy="584775"/>
          </a:xfrm>
          <a:prstGeom prst="rect">
            <a:avLst/>
          </a:prstGeom>
          <a:noFill/>
          <a:ln w="38100">
            <a:solidFill>
              <a:srgbClr val="FFFF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3200"/>
              <a:t>root</a:t>
            </a:r>
          </a:p>
        </p:txBody>
      </p:sp>
      <p:pic>
        <p:nvPicPr>
          <p:cNvPr id="367622" name="Picture 6" descr="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133600"/>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367623" name="Line 7"/>
          <p:cNvSpPr>
            <a:spLocks noChangeShapeType="1"/>
          </p:cNvSpPr>
          <p:nvPr/>
        </p:nvSpPr>
        <p:spPr bwMode="auto">
          <a:xfrm flipV="1">
            <a:off x="3810000" y="3886200"/>
            <a:ext cx="1752600" cy="9906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24" name="Line 8"/>
          <p:cNvSpPr>
            <a:spLocks noChangeShapeType="1"/>
          </p:cNvSpPr>
          <p:nvPr/>
        </p:nvSpPr>
        <p:spPr bwMode="auto">
          <a:xfrm flipV="1">
            <a:off x="3810000" y="3810000"/>
            <a:ext cx="1447800" cy="8382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25" name="Line 9"/>
          <p:cNvSpPr>
            <a:spLocks noChangeShapeType="1"/>
          </p:cNvSpPr>
          <p:nvPr/>
        </p:nvSpPr>
        <p:spPr bwMode="auto">
          <a:xfrm flipH="1">
            <a:off x="6324600" y="2057400"/>
            <a:ext cx="1981200" cy="9144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26" name="Line 10"/>
          <p:cNvSpPr>
            <a:spLocks noChangeShapeType="1"/>
          </p:cNvSpPr>
          <p:nvPr/>
        </p:nvSpPr>
        <p:spPr bwMode="auto">
          <a:xfrm flipH="1">
            <a:off x="6400800" y="2209800"/>
            <a:ext cx="1981200" cy="9144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27" name="Line 11"/>
          <p:cNvSpPr>
            <a:spLocks noChangeShapeType="1"/>
          </p:cNvSpPr>
          <p:nvPr/>
        </p:nvSpPr>
        <p:spPr bwMode="auto">
          <a:xfrm flipH="1">
            <a:off x="6172200" y="1905000"/>
            <a:ext cx="1981200" cy="9144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28" name="Line 12"/>
          <p:cNvSpPr>
            <a:spLocks noChangeShapeType="1"/>
          </p:cNvSpPr>
          <p:nvPr/>
        </p:nvSpPr>
        <p:spPr bwMode="auto">
          <a:xfrm>
            <a:off x="5943600" y="4419600"/>
            <a:ext cx="2209800" cy="762000"/>
          </a:xfrm>
          <a:prstGeom prst="line">
            <a:avLst/>
          </a:prstGeom>
          <a:noFill/>
          <a:ln w="381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4</a:t>
            </a:fld>
            <a:endParaRPr lang="en-US"/>
          </a:p>
        </p:txBody>
      </p:sp>
    </p:spTree>
    <p:extLst>
      <p:ext uri="{BB962C8B-B14F-4D97-AF65-F5344CB8AC3E}">
        <p14:creationId xmlns:p14="http://schemas.microsoft.com/office/powerpoint/2010/main" val="17250370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05C961-3350-4A38-A128-92689E6B9292}"/>
              </a:ext>
            </a:extLst>
          </p:cNvPr>
          <p:cNvSpPr>
            <a:spLocks noGrp="1"/>
          </p:cNvSpPr>
          <p:nvPr>
            <p:ph type="title"/>
          </p:nvPr>
        </p:nvSpPr>
        <p:spPr>
          <a:xfrm>
            <a:off x="677334" y="609600"/>
            <a:ext cx="8596668" cy="677662"/>
          </a:xfrm>
        </p:spPr>
        <p:txBody>
          <a:bodyPr/>
          <a:lstStyle/>
          <a:p>
            <a:r>
              <a:rPr lang="en-IN" dirty="0" smtClean="0"/>
              <a:t>BST:-</a:t>
            </a:r>
            <a:endParaRPr lang="en-IN" dirty="0"/>
          </a:p>
        </p:txBody>
      </p:sp>
      <p:sp>
        <p:nvSpPr>
          <p:cNvPr id="3" name="Content Placeholder 2">
            <a:extLst>
              <a:ext uri="{FF2B5EF4-FFF2-40B4-BE49-F238E27FC236}">
                <a16:creationId xmlns="" xmlns:a16="http://schemas.microsoft.com/office/drawing/2014/main" id="{D9D7706E-C16A-4FA6-AC9E-A1B4B9AC6231}"/>
              </a:ext>
            </a:extLst>
          </p:cNvPr>
          <p:cNvSpPr>
            <a:spLocks noGrp="1"/>
          </p:cNvSpPr>
          <p:nvPr>
            <p:ph idx="1"/>
          </p:nvPr>
        </p:nvSpPr>
        <p:spPr>
          <a:xfrm>
            <a:off x="677333" y="1556907"/>
            <a:ext cx="9043715" cy="4799505"/>
          </a:xfrm>
        </p:spPr>
        <p:txBody>
          <a:bodyPr/>
          <a:lstStyle/>
          <a:p>
            <a:r>
              <a:rPr lang="en-IN" dirty="0"/>
              <a:t>To Overcome The Time Complexity Of Searching </a:t>
            </a:r>
            <a:r>
              <a:rPr lang="en-IN" dirty="0" smtClean="0"/>
              <a:t>in Binary Trees, We </a:t>
            </a:r>
            <a:r>
              <a:rPr lang="en-IN" dirty="0"/>
              <a:t>go for BST.</a:t>
            </a:r>
          </a:p>
          <a:p>
            <a:r>
              <a:rPr lang="en-IN" dirty="0" smtClean="0"/>
              <a:t>In A Binary tree in which for each node, value of all the nodes in left sub tree is lesser or equal and value of all the nodes in right sub tree is greater. </a:t>
            </a:r>
          </a:p>
          <a:p>
            <a:r>
              <a:rPr lang="en-IN" dirty="0" smtClean="0"/>
              <a:t>If </a:t>
            </a:r>
            <a:r>
              <a:rPr lang="en-IN" dirty="0"/>
              <a:t>we apply </a:t>
            </a:r>
            <a:r>
              <a:rPr lang="en-IN" dirty="0" smtClean="0"/>
              <a:t>In </a:t>
            </a:r>
            <a:r>
              <a:rPr lang="en-IN" dirty="0"/>
              <a:t>order on </a:t>
            </a:r>
            <a:r>
              <a:rPr lang="en-IN" dirty="0" smtClean="0"/>
              <a:t>BST </a:t>
            </a:r>
            <a:r>
              <a:rPr lang="en-IN" dirty="0"/>
              <a:t>we get sorted </a:t>
            </a:r>
            <a:r>
              <a:rPr lang="en-IN" dirty="0" smtClean="0"/>
              <a:t>order.</a:t>
            </a:r>
            <a:endParaRPr lang="en-IN" dirty="0"/>
          </a:p>
          <a:p>
            <a:r>
              <a:rPr lang="en-IN" dirty="0" smtClean="0"/>
              <a:t>Time Complexity </a:t>
            </a:r>
            <a:r>
              <a:rPr lang="en-IN" dirty="0"/>
              <a:t>Of </a:t>
            </a:r>
            <a:r>
              <a:rPr lang="en-IN" dirty="0" smtClean="0"/>
              <a:t>Searching in BST is </a:t>
            </a:r>
            <a:endParaRPr lang="en-IN" dirty="0"/>
          </a:p>
          <a:p>
            <a:pPr marL="457200" lvl="1" indent="0">
              <a:buNone/>
            </a:pPr>
            <a:r>
              <a:rPr lang="en-IN" dirty="0" smtClean="0"/>
              <a:t>1) Best </a:t>
            </a:r>
            <a:r>
              <a:rPr lang="en-IN" dirty="0">
                <a:sym typeface="Wingdings" panose="05000000000000000000" pitchFamily="2" charset="2"/>
              </a:rPr>
              <a:t> O(log n)</a:t>
            </a:r>
          </a:p>
          <a:p>
            <a:pPr marL="457200" lvl="1" indent="0">
              <a:buNone/>
            </a:pPr>
            <a:r>
              <a:rPr lang="en-IN" dirty="0" smtClean="0">
                <a:sym typeface="Wingdings" panose="05000000000000000000" pitchFamily="2" charset="2"/>
              </a:rPr>
              <a:t>2) Worst </a:t>
            </a:r>
            <a:r>
              <a:rPr lang="en-IN" dirty="0">
                <a:sym typeface="Wingdings" panose="05000000000000000000" pitchFamily="2" charset="2"/>
              </a:rPr>
              <a:t> O(n)</a:t>
            </a:r>
            <a:r>
              <a:rPr lang="en-IN" dirty="0"/>
              <a:t> </a:t>
            </a:r>
          </a:p>
        </p:txBody>
      </p:sp>
      <p:sp>
        <p:nvSpPr>
          <p:cNvPr id="52" name="Oval 3"/>
          <p:cNvSpPr>
            <a:spLocks noChangeAspect="1" noChangeArrowheads="1"/>
          </p:cNvSpPr>
          <p:nvPr/>
        </p:nvSpPr>
        <p:spPr bwMode="auto">
          <a:xfrm>
            <a:off x="5150158" y="5472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4</a:t>
            </a:r>
          </a:p>
        </p:txBody>
      </p:sp>
      <p:sp>
        <p:nvSpPr>
          <p:cNvPr id="53" name="Oval 4"/>
          <p:cNvSpPr>
            <a:spLocks noChangeAspect="1" noChangeArrowheads="1"/>
          </p:cNvSpPr>
          <p:nvPr/>
        </p:nvSpPr>
        <p:spPr bwMode="auto">
          <a:xfrm>
            <a:off x="8083858" y="4583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12</a:t>
            </a:r>
          </a:p>
        </p:txBody>
      </p:sp>
      <p:sp>
        <p:nvSpPr>
          <p:cNvPr id="54" name="Oval 5"/>
          <p:cNvSpPr>
            <a:spLocks noChangeAspect="1" noChangeArrowheads="1"/>
          </p:cNvSpPr>
          <p:nvPr/>
        </p:nvSpPr>
        <p:spPr bwMode="auto">
          <a:xfrm>
            <a:off x="7017058" y="4583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10</a:t>
            </a:r>
          </a:p>
        </p:txBody>
      </p:sp>
      <p:sp>
        <p:nvSpPr>
          <p:cNvPr id="55" name="Oval 6"/>
          <p:cNvSpPr>
            <a:spLocks noChangeAspect="1" noChangeArrowheads="1"/>
          </p:cNvSpPr>
          <p:nvPr/>
        </p:nvSpPr>
        <p:spPr bwMode="auto">
          <a:xfrm>
            <a:off x="5950258" y="4583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6</a:t>
            </a:r>
          </a:p>
        </p:txBody>
      </p:sp>
      <p:sp>
        <p:nvSpPr>
          <p:cNvPr id="56" name="Oval 7"/>
          <p:cNvSpPr>
            <a:spLocks noChangeAspect="1" noChangeArrowheads="1"/>
          </p:cNvSpPr>
          <p:nvPr/>
        </p:nvSpPr>
        <p:spPr bwMode="auto">
          <a:xfrm>
            <a:off x="4883458" y="4583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2</a:t>
            </a:r>
          </a:p>
        </p:txBody>
      </p:sp>
      <p:sp>
        <p:nvSpPr>
          <p:cNvPr id="57" name="Oval 8"/>
          <p:cNvSpPr>
            <a:spLocks noChangeAspect="1" noChangeArrowheads="1"/>
          </p:cNvSpPr>
          <p:nvPr/>
        </p:nvSpPr>
        <p:spPr bwMode="auto">
          <a:xfrm>
            <a:off x="7550458" y="369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11</a:t>
            </a:r>
          </a:p>
        </p:txBody>
      </p:sp>
      <p:sp>
        <p:nvSpPr>
          <p:cNvPr id="58" name="Oval 9"/>
          <p:cNvSpPr>
            <a:spLocks noChangeAspect="1" noChangeArrowheads="1"/>
          </p:cNvSpPr>
          <p:nvPr/>
        </p:nvSpPr>
        <p:spPr bwMode="auto">
          <a:xfrm>
            <a:off x="5416858" y="369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dirty="0">
                <a:solidFill>
                  <a:schemeClr val="tx1"/>
                </a:solidFill>
                <a:latin typeface="Times New Roman" panose="02020603050405020304" pitchFamily="18" charset="0"/>
              </a:rPr>
              <a:t>5</a:t>
            </a:r>
          </a:p>
        </p:txBody>
      </p:sp>
      <p:sp>
        <p:nvSpPr>
          <p:cNvPr id="59" name="Oval 10"/>
          <p:cNvSpPr>
            <a:spLocks noChangeAspect="1" noChangeArrowheads="1"/>
          </p:cNvSpPr>
          <p:nvPr/>
        </p:nvSpPr>
        <p:spPr bwMode="auto">
          <a:xfrm>
            <a:off x="6483658" y="280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8</a:t>
            </a:r>
          </a:p>
        </p:txBody>
      </p:sp>
      <p:cxnSp>
        <p:nvCxnSpPr>
          <p:cNvPr id="60" name="AutoShape 11"/>
          <p:cNvCxnSpPr>
            <a:cxnSpLocks noChangeShapeType="1"/>
            <a:stCxn id="59" idx="3"/>
            <a:endCxn id="58" idx="0"/>
          </p:cNvCxnSpPr>
          <p:nvPr/>
        </p:nvCxnSpPr>
        <p:spPr bwMode="auto">
          <a:xfrm flipH="1">
            <a:off x="5607358" y="3149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AutoShape 12"/>
          <p:cNvCxnSpPr>
            <a:cxnSpLocks noChangeShapeType="1"/>
            <a:stCxn id="59" idx="5"/>
            <a:endCxn id="57" idx="0"/>
          </p:cNvCxnSpPr>
          <p:nvPr/>
        </p:nvCxnSpPr>
        <p:spPr bwMode="auto">
          <a:xfrm>
            <a:off x="6809096" y="3149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AutoShape 13"/>
          <p:cNvCxnSpPr>
            <a:cxnSpLocks noChangeShapeType="1"/>
            <a:stCxn id="57" idx="3"/>
            <a:endCxn id="54" idx="0"/>
          </p:cNvCxnSpPr>
          <p:nvPr/>
        </p:nvCxnSpPr>
        <p:spPr bwMode="auto">
          <a:xfrm flipH="1">
            <a:off x="7207558" y="4038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AutoShape 14"/>
          <p:cNvCxnSpPr>
            <a:cxnSpLocks noChangeShapeType="1"/>
            <a:stCxn id="57" idx="5"/>
            <a:endCxn id="53" idx="0"/>
          </p:cNvCxnSpPr>
          <p:nvPr/>
        </p:nvCxnSpPr>
        <p:spPr bwMode="auto">
          <a:xfrm>
            <a:off x="7875896" y="4038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AutoShape 15"/>
          <p:cNvCxnSpPr>
            <a:cxnSpLocks noChangeShapeType="1"/>
            <a:stCxn id="58" idx="3"/>
            <a:endCxn id="56" idx="0"/>
          </p:cNvCxnSpPr>
          <p:nvPr/>
        </p:nvCxnSpPr>
        <p:spPr bwMode="auto">
          <a:xfrm flipH="1">
            <a:off x="5073958" y="4038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AutoShape 16"/>
          <p:cNvCxnSpPr>
            <a:cxnSpLocks noChangeShapeType="1"/>
            <a:stCxn id="58" idx="5"/>
            <a:endCxn id="55" idx="0"/>
          </p:cNvCxnSpPr>
          <p:nvPr/>
        </p:nvCxnSpPr>
        <p:spPr bwMode="auto">
          <a:xfrm>
            <a:off x="5742296" y="4038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AutoShape 17"/>
          <p:cNvCxnSpPr>
            <a:cxnSpLocks noChangeShapeType="1"/>
            <a:stCxn id="56" idx="5"/>
            <a:endCxn id="52" idx="0"/>
          </p:cNvCxnSpPr>
          <p:nvPr/>
        </p:nvCxnSpPr>
        <p:spPr bwMode="auto">
          <a:xfrm>
            <a:off x="5208896" y="4927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Oval 18"/>
          <p:cNvSpPr>
            <a:spLocks noChangeAspect="1" noChangeArrowheads="1"/>
          </p:cNvSpPr>
          <p:nvPr/>
        </p:nvSpPr>
        <p:spPr bwMode="auto">
          <a:xfrm>
            <a:off x="8350558" y="5472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14</a:t>
            </a:r>
          </a:p>
        </p:txBody>
      </p:sp>
      <p:sp>
        <p:nvSpPr>
          <p:cNvPr id="68" name="Oval 19"/>
          <p:cNvSpPr>
            <a:spLocks noChangeAspect="1" noChangeArrowheads="1"/>
          </p:cNvSpPr>
          <p:nvPr/>
        </p:nvSpPr>
        <p:spPr bwMode="auto">
          <a:xfrm>
            <a:off x="8274358" y="63105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13</a:t>
            </a:r>
          </a:p>
        </p:txBody>
      </p:sp>
      <p:sp>
        <p:nvSpPr>
          <p:cNvPr id="69" name="Oval 20"/>
          <p:cNvSpPr>
            <a:spLocks noChangeAspect="1" noChangeArrowheads="1"/>
          </p:cNvSpPr>
          <p:nvPr/>
        </p:nvSpPr>
        <p:spPr bwMode="auto">
          <a:xfrm>
            <a:off x="6216958" y="5472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7</a:t>
            </a:r>
          </a:p>
        </p:txBody>
      </p:sp>
      <p:cxnSp>
        <p:nvCxnSpPr>
          <p:cNvPr id="70" name="AutoShape 21"/>
          <p:cNvCxnSpPr>
            <a:cxnSpLocks noChangeShapeType="1"/>
            <a:stCxn id="55" idx="5"/>
            <a:endCxn id="69" idx="0"/>
          </p:cNvCxnSpPr>
          <p:nvPr/>
        </p:nvCxnSpPr>
        <p:spPr bwMode="auto">
          <a:xfrm>
            <a:off x="6275696" y="4927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Oval 22"/>
          <p:cNvSpPr>
            <a:spLocks noChangeAspect="1" noChangeArrowheads="1"/>
          </p:cNvSpPr>
          <p:nvPr/>
        </p:nvSpPr>
        <p:spPr bwMode="auto">
          <a:xfrm>
            <a:off x="6750358" y="5472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9</a:t>
            </a:r>
          </a:p>
        </p:txBody>
      </p:sp>
      <p:cxnSp>
        <p:nvCxnSpPr>
          <p:cNvPr id="72" name="AutoShape 23"/>
          <p:cNvCxnSpPr>
            <a:cxnSpLocks noChangeShapeType="1"/>
            <a:stCxn id="54" idx="3"/>
            <a:endCxn id="71" idx="0"/>
          </p:cNvCxnSpPr>
          <p:nvPr/>
        </p:nvCxnSpPr>
        <p:spPr bwMode="auto">
          <a:xfrm flipH="1">
            <a:off x="6940858" y="4927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AutoShape 24"/>
          <p:cNvCxnSpPr>
            <a:cxnSpLocks noChangeShapeType="1"/>
            <a:stCxn id="67" idx="4"/>
            <a:endCxn id="68" idx="0"/>
          </p:cNvCxnSpPr>
          <p:nvPr/>
        </p:nvCxnSpPr>
        <p:spPr bwMode="auto">
          <a:xfrm flipH="1">
            <a:off x="8464858" y="5872394"/>
            <a:ext cx="76200" cy="4191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AutoShape 25"/>
          <p:cNvCxnSpPr>
            <a:cxnSpLocks noChangeShapeType="1"/>
            <a:stCxn id="53" idx="5"/>
            <a:endCxn id="67" idx="0"/>
          </p:cNvCxnSpPr>
          <p:nvPr/>
        </p:nvCxnSpPr>
        <p:spPr bwMode="auto">
          <a:xfrm>
            <a:off x="8409296" y="4927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40</a:t>
            </a:fld>
            <a:endParaRPr lang="en-US"/>
          </a:p>
        </p:txBody>
      </p:sp>
    </p:spTree>
    <p:extLst>
      <p:ext uri="{BB962C8B-B14F-4D97-AF65-F5344CB8AC3E}">
        <p14:creationId xmlns:p14="http://schemas.microsoft.com/office/powerpoint/2010/main" val="3268303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588964" y="332119"/>
            <a:ext cx="8077200" cy="1143000"/>
          </a:xfrm>
        </p:spPr>
        <p:txBody>
          <a:bodyPr/>
          <a:lstStyle/>
          <a:p>
            <a:r>
              <a:rPr lang="en-US" dirty="0"/>
              <a:t>Example and Counter-Example</a:t>
            </a:r>
          </a:p>
        </p:txBody>
      </p:sp>
      <p:sp>
        <p:nvSpPr>
          <p:cNvPr id="237571" name="Oval 3"/>
          <p:cNvSpPr>
            <a:spLocks noChangeAspect="1" noChangeArrowheads="1"/>
          </p:cNvSpPr>
          <p:nvPr/>
        </p:nvSpPr>
        <p:spPr bwMode="auto">
          <a:xfrm>
            <a:off x="2171700" y="4800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3</a:t>
            </a:r>
          </a:p>
        </p:txBody>
      </p:sp>
      <p:sp>
        <p:nvSpPr>
          <p:cNvPr id="237572" name="Oval 4"/>
          <p:cNvSpPr>
            <a:spLocks noChangeAspect="1" noChangeArrowheads="1"/>
          </p:cNvSpPr>
          <p:nvPr/>
        </p:nvSpPr>
        <p:spPr bwMode="auto">
          <a:xfrm>
            <a:off x="5105400" y="3911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11</a:t>
            </a:r>
          </a:p>
        </p:txBody>
      </p:sp>
      <p:sp>
        <p:nvSpPr>
          <p:cNvPr id="237573" name="Oval 5"/>
          <p:cNvSpPr>
            <a:spLocks noChangeAspect="1" noChangeArrowheads="1"/>
          </p:cNvSpPr>
          <p:nvPr/>
        </p:nvSpPr>
        <p:spPr bwMode="auto">
          <a:xfrm>
            <a:off x="4038600" y="3911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sp>
        <p:nvSpPr>
          <p:cNvPr id="237574" name="Oval 6"/>
          <p:cNvSpPr>
            <a:spLocks noChangeAspect="1" noChangeArrowheads="1"/>
          </p:cNvSpPr>
          <p:nvPr/>
        </p:nvSpPr>
        <p:spPr bwMode="auto">
          <a:xfrm>
            <a:off x="1905000" y="3911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a:t>
            </a:r>
          </a:p>
        </p:txBody>
      </p:sp>
      <p:sp>
        <p:nvSpPr>
          <p:cNvPr id="237575" name="Oval 7"/>
          <p:cNvSpPr>
            <a:spLocks noChangeAspect="1" noChangeArrowheads="1"/>
          </p:cNvSpPr>
          <p:nvPr/>
        </p:nvSpPr>
        <p:spPr bwMode="auto">
          <a:xfrm>
            <a:off x="4572000" y="3022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8</a:t>
            </a:r>
          </a:p>
        </p:txBody>
      </p:sp>
      <p:sp>
        <p:nvSpPr>
          <p:cNvPr id="237576" name="Oval 8"/>
          <p:cNvSpPr>
            <a:spLocks noChangeAspect="1" noChangeArrowheads="1"/>
          </p:cNvSpPr>
          <p:nvPr/>
        </p:nvSpPr>
        <p:spPr bwMode="auto">
          <a:xfrm>
            <a:off x="2438400" y="3022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4</a:t>
            </a:r>
          </a:p>
        </p:txBody>
      </p:sp>
      <p:sp>
        <p:nvSpPr>
          <p:cNvPr id="237577" name="Oval 9"/>
          <p:cNvSpPr>
            <a:spLocks noChangeAspect="1" noChangeArrowheads="1"/>
          </p:cNvSpPr>
          <p:nvPr/>
        </p:nvSpPr>
        <p:spPr bwMode="auto">
          <a:xfrm>
            <a:off x="3505200" y="2133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5</a:t>
            </a:r>
          </a:p>
        </p:txBody>
      </p:sp>
      <p:cxnSp>
        <p:nvCxnSpPr>
          <p:cNvPr id="237578" name="AutoShape 10"/>
          <p:cNvCxnSpPr>
            <a:cxnSpLocks noChangeShapeType="1"/>
            <a:stCxn id="237577" idx="3"/>
            <a:endCxn id="237576" idx="0"/>
          </p:cNvCxnSpPr>
          <p:nvPr/>
        </p:nvCxnSpPr>
        <p:spPr bwMode="auto">
          <a:xfrm flipH="1">
            <a:off x="2628901" y="24780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79" name="AutoShape 11"/>
          <p:cNvCxnSpPr>
            <a:cxnSpLocks noChangeShapeType="1"/>
            <a:stCxn id="237577" idx="5"/>
            <a:endCxn id="237575" idx="0"/>
          </p:cNvCxnSpPr>
          <p:nvPr/>
        </p:nvCxnSpPr>
        <p:spPr bwMode="auto">
          <a:xfrm>
            <a:off x="3830638" y="24780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80" name="AutoShape 12"/>
          <p:cNvCxnSpPr>
            <a:cxnSpLocks noChangeShapeType="1"/>
            <a:stCxn id="237575" idx="3"/>
            <a:endCxn id="237573" idx="0"/>
          </p:cNvCxnSpPr>
          <p:nvPr/>
        </p:nvCxnSpPr>
        <p:spPr bwMode="auto">
          <a:xfrm flipH="1">
            <a:off x="4229101" y="33670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81" name="AutoShape 13"/>
          <p:cNvCxnSpPr>
            <a:cxnSpLocks noChangeShapeType="1"/>
            <a:stCxn id="237575" idx="5"/>
            <a:endCxn id="237572" idx="0"/>
          </p:cNvCxnSpPr>
          <p:nvPr/>
        </p:nvCxnSpPr>
        <p:spPr bwMode="auto">
          <a:xfrm>
            <a:off x="4897438" y="33670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82" name="AutoShape 14"/>
          <p:cNvCxnSpPr>
            <a:cxnSpLocks noChangeShapeType="1"/>
            <a:stCxn id="237576" idx="3"/>
            <a:endCxn id="237574" idx="0"/>
          </p:cNvCxnSpPr>
          <p:nvPr/>
        </p:nvCxnSpPr>
        <p:spPr bwMode="auto">
          <a:xfrm flipH="1">
            <a:off x="2095501" y="33670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83" name="AutoShape 15"/>
          <p:cNvCxnSpPr>
            <a:cxnSpLocks noChangeShapeType="1"/>
            <a:stCxn id="237574" idx="5"/>
            <a:endCxn id="237571" idx="0"/>
          </p:cNvCxnSpPr>
          <p:nvPr/>
        </p:nvCxnSpPr>
        <p:spPr bwMode="auto">
          <a:xfrm>
            <a:off x="2230438" y="42560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584" name="Oval 16"/>
          <p:cNvSpPr>
            <a:spLocks noChangeAspect="1" noChangeArrowheads="1"/>
          </p:cNvSpPr>
          <p:nvPr/>
        </p:nvSpPr>
        <p:spPr bwMode="auto">
          <a:xfrm>
            <a:off x="6670675" y="4495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4</a:t>
            </a:r>
          </a:p>
        </p:txBody>
      </p:sp>
      <p:sp>
        <p:nvSpPr>
          <p:cNvPr id="237585" name="Oval 17"/>
          <p:cNvSpPr>
            <a:spLocks noChangeAspect="1" noChangeArrowheads="1"/>
          </p:cNvSpPr>
          <p:nvPr/>
        </p:nvSpPr>
        <p:spPr bwMode="auto">
          <a:xfrm>
            <a:off x="9604375" y="360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18</a:t>
            </a:r>
          </a:p>
        </p:txBody>
      </p:sp>
      <p:sp>
        <p:nvSpPr>
          <p:cNvPr id="237586" name="Oval 18"/>
          <p:cNvSpPr>
            <a:spLocks noChangeAspect="1" noChangeArrowheads="1"/>
          </p:cNvSpPr>
          <p:nvPr/>
        </p:nvSpPr>
        <p:spPr bwMode="auto">
          <a:xfrm>
            <a:off x="8537575" y="360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10</a:t>
            </a:r>
          </a:p>
        </p:txBody>
      </p:sp>
      <p:sp>
        <p:nvSpPr>
          <p:cNvPr id="237587" name="Oval 19"/>
          <p:cNvSpPr>
            <a:spLocks noChangeAspect="1" noChangeArrowheads="1"/>
          </p:cNvSpPr>
          <p:nvPr/>
        </p:nvSpPr>
        <p:spPr bwMode="auto">
          <a:xfrm>
            <a:off x="7470775" y="360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6</a:t>
            </a:r>
          </a:p>
        </p:txBody>
      </p:sp>
      <p:sp>
        <p:nvSpPr>
          <p:cNvPr id="237588" name="Oval 20"/>
          <p:cNvSpPr>
            <a:spLocks noChangeAspect="1" noChangeArrowheads="1"/>
          </p:cNvSpPr>
          <p:nvPr/>
        </p:nvSpPr>
        <p:spPr bwMode="auto">
          <a:xfrm>
            <a:off x="6403975" y="360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237589" name="Oval 21"/>
          <p:cNvSpPr>
            <a:spLocks noChangeAspect="1" noChangeArrowheads="1"/>
          </p:cNvSpPr>
          <p:nvPr/>
        </p:nvSpPr>
        <p:spPr bwMode="auto">
          <a:xfrm>
            <a:off x="9070975" y="2717800"/>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rgbClr val="FF0000"/>
                </a:solidFill>
                <a:latin typeface="Times New Roman" panose="02020603050405020304" pitchFamily="18" charset="0"/>
              </a:rPr>
              <a:t>11</a:t>
            </a:r>
          </a:p>
        </p:txBody>
      </p:sp>
      <p:sp>
        <p:nvSpPr>
          <p:cNvPr id="237590" name="Oval 22"/>
          <p:cNvSpPr>
            <a:spLocks noChangeAspect="1" noChangeArrowheads="1"/>
          </p:cNvSpPr>
          <p:nvPr/>
        </p:nvSpPr>
        <p:spPr bwMode="auto">
          <a:xfrm>
            <a:off x="6937375" y="2717800"/>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rgbClr val="FF0000"/>
                </a:solidFill>
                <a:latin typeface="Times New Roman" panose="02020603050405020304" pitchFamily="18" charset="0"/>
              </a:rPr>
              <a:t>5</a:t>
            </a:r>
          </a:p>
        </p:txBody>
      </p:sp>
      <p:sp>
        <p:nvSpPr>
          <p:cNvPr id="237591" name="Oval 23"/>
          <p:cNvSpPr>
            <a:spLocks noChangeAspect="1" noChangeArrowheads="1"/>
          </p:cNvSpPr>
          <p:nvPr/>
        </p:nvSpPr>
        <p:spPr bwMode="auto">
          <a:xfrm>
            <a:off x="8004175" y="1828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8</a:t>
            </a:r>
          </a:p>
        </p:txBody>
      </p:sp>
      <p:cxnSp>
        <p:nvCxnSpPr>
          <p:cNvPr id="237592" name="AutoShape 24"/>
          <p:cNvCxnSpPr>
            <a:cxnSpLocks noChangeShapeType="1"/>
            <a:stCxn id="237591" idx="3"/>
            <a:endCxn id="237590" idx="0"/>
          </p:cNvCxnSpPr>
          <p:nvPr/>
        </p:nvCxnSpPr>
        <p:spPr bwMode="auto">
          <a:xfrm flipH="1">
            <a:off x="7127876" y="21732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93" name="AutoShape 25"/>
          <p:cNvCxnSpPr>
            <a:cxnSpLocks noChangeShapeType="1"/>
            <a:stCxn id="237591" idx="5"/>
            <a:endCxn id="237589" idx="0"/>
          </p:cNvCxnSpPr>
          <p:nvPr/>
        </p:nvCxnSpPr>
        <p:spPr bwMode="auto">
          <a:xfrm>
            <a:off x="8329613" y="2173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94" name="AutoShape 26"/>
          <p:cNvCxnSpPr>
            <a:cxnSpLocks noChangeShapeType="1"/>
            <a:stCxn id="237589" idx="3"/>
            <a:endCxn id="237586" idx="0"/>
          </p:cNvCxnSpPr>
          <p:nvPr/>
        </p:nvCxnSpPr>
        <p:spPr bwMode="auto">
          <a:xfrm flipH="1">
            <a:off x="8728076" y="30622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95" name="AutoShape 27"/>
          <p:cNvCxnSpPr>
            <a:cxnSpLocks noChangeShapeType="1"/>
            <a:stCxn id="237589" idx="5"/>
            <a:endCxn id="237585" idx="0"/>
          </p:cNvCxnSpPr>
          <p:nvPr/>
        </p:nvCxnSpPr>
        <p:spPr bwMode="auto">
          <a:xfrm>
            <a:off x="9396413" y="3062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96" name="AutoShape 28"/>
          <p:cNvCxnSpPr>
            <a:cxnSpLocks noChangeShapeType="1"/>
            <a:stCxn id="237590" idx="3"/>
            <a:endCxn id="237588" idx="0"/>
          </p:cNvCxnSpPr>
          <p:nvPr/>
        </p:nvCxnSpPr>
        <p:spPr bwMode="auto">
          <a:xfrm flipH="1">
            <a:off x="6594476" y="30622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97" name="AutoShape 29"/>
          <p:cNvCxnSpPr>
            <a:cxnSpLocks noChangeShapeType="1"/>
            <a:stCxn id="237590" idx="5"/>
            <a:endCxn id="237587" idx="0"/>
          </p:cNvCxnSpPr>
          <p:nvPr/>
        </p:nvCxnSpPr>
        <p:spPr bwMode="auto">
          <a:xfrm>
            <a:off x="7262813" y="3062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598" name="AutoShape 30"/>
          <p:cNvCxnSpPr>
            <a:cxnSpLocks noChangeShapeType="1"/>
            <a:stCxn id="237588" idx="5"/>
            <a:endCxn id="237584" idx="0"/>
          </p:cNvCxnSpPr>
          <p:nvPr/>
        </p:nvCxnSpPr>
        <p:spPr bwMode="auto">
          <a:xfrm>
            <a:off x="6729413" y="3951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599" name="Oval 31"/>
          <p:cNvSpPr>
            <a:spLocks noChangeAspect="1" noChangeArrowheads="1"/>
          </p:cNvSpPr>
          <p:nvPr/>
        </p:nvSpPr>
        <p:spPr bwMode="auto">
          <a:xfrm>
            <a:off x="9871075" y="4495800"/>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rgbClr val="FF0000"/>
                </a:solidFill>
                <a:latin typeface="Times New Roman" panose="02020603050405020304" pitchFamily="18" charset="0"/>
              </a:rPr>
              <a:t>20</a:t>
            </a:r>
          </a:p>
        </p:txBody>
      </p:sp>
      <p:sp>
        <p:nvSpPr>
          <p:cNvPr id="237600" name="Oval 32"/>
          <p:cNvSpPr>
            <a:spLocks noChangeAspect="1" noChangeArrowheads="1"/>
          </p:cNvSpPr>
          <p:nvPr/>
        </p:nvSpPr>
        <p:spPr bwMode="auto">
          <a:xfrm>
            <a:off x="9794875" y="5334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21</a:t>
            </a:r>
          </a:p>
        </p:txBody>
      </p:sp>
      <p:cxnSp>
        <p:nvCxnSpPr>
          <p:cNvPr id="237601" name="AutoShape 33"/>
          <p:cNvCxnSpPr>
            <a:cxnSpLocks noChangeShapeType="1"/>
            <a:stCxn id="237599" idx="4"/>
            <a:endCxn id="237600" idx="0"/>
          </p:cNvCxnSpPr>
          <p:nvPr/>
        </p:nvCxnSpPr>
        <p:spPr bwMode="auto">
          <a:xfrm flipH="1">
            <a:off x="9985375" y="4895850"/>
            <a:ext cx="76200" cy="4191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602" name="AutoShape 34"/>
          <p:cNvCxnSpPr>
            <a:cxnSpLocks noChangeShapeType="1"/>
            <a:stCxn id="237585" idx="5"/>
            <a:endCxn id="237599" idx="0"/>
          </p:cNvCxnSpPr>
          <p:nvPr/>
        </p:nvCxnSpPr>
        <p:spPr bwMode="auto">
          <a:xfrm>
            <a:off x="9929813" y="3951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603" name="Text Box 35"/>
          <p:cNvSpPr txBox="1">
            <a:spLocks noChangeArrowheads="1"/>
          </p:cNvSpPr>
          <p:nvPr/>
        </p:nvSpPr>
        <p:spPr bwMode="auto">
          <a:xfrm>
            <a:off x="2057401" y="5410200"/>
            <a:ext cx="3470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anose="02020603050405020304" pitchFamily="18" charset="0"/>
              </a:rPr>
              <a:t>BINARY SEARCH TREE</a:t>
            </a:r>
          </a:p>
        </p:txBody>
      </p:sp>
      <p:sp>
        <p:nvSpPr>
          <p:cNvPr id="237604" name="Text Box 36"/>
          <p:cNvSpPr txBox="1">
            <a:spLocks noChangeArrowheads="1"/>
          </p:cNvSpPr>
          <p:nvPr/>
        </p:nvSpPr>
        <p:spPr bwMode="auto">
          <a:xfrm>
            <a:off x="6096688" y="5181601"/>
            <a:ext cx="34688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a:solidFill>
                  <a:srgbClr val="FF0000"/>
                </a:solidFill>
                <a:latin typeface="Times New Roman" panose="02020603050405020304" pitchFamily="18" charset="0"/>
              </a:rPr>
              <a:t>NOT A</a:t>
            </a:r>
          </a:p>
          <a:p>
            <a:pPr algn="ctr" eaLnBrk="0" hangingPunct="0"/>
            <a:r>
              <a:rPr lang="en-US" sz="2400">
                <a:solidFill>
                  <a:srgbClr val="FF0000"/>
                </a:solidFill>
                <a:latin typeface="Times New Roman" panose="02020603050405020304" pitchFamily="18" charset="0"/>
              </a:rPr>
              <a:t>BINARY SEARCH TREE</a:t>
            </a:r>
          </a:p>
        </p:txBody>
      </p:sp>
      <p:sp>
        <p:nvSpPr>
          <p:cNvPr id="237605" name="Oval 37"/>
          <p:cNvSpPr>
            <a:spLocks noChangeAspect="1" noChangeArrowheads="1"/>
          </p:cNvSpPr>
          <p:nvPr/>
        </p:nvSpPr>
        <p:spPr bwMode="auto">
          <a:xfrm>
            <a:off x="6935788" y="3608388"/>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cxnSp>
        <p:nvCxnSpPr>
          <p:cNvPr id="237606" name="AutoShape 38"/>
          <p:cNvCxnSpPr>
            <a:cxnSpLocks noChangeShapeType="1"/>
            <a:stCxn id="237590" idx="4"/>
            <a:endCxn id="237605" idx="0"/>
          </p:cNvCxnSpPr>
          <p:nvPr/>
        </p:nvCxnSpPr>
        <p:spPr bwMode="auto">
          <a:xfrm flipH="1">
            <a:off x="7126289" y="3117850"/>
            <a:ext cx="1587" cy="4714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607" name="Oval 39"/>
          <p:cNvSpPr>
            <a:spLocks noChangeAspect="1" noChangeArrowheads="1"/>
          </p:cNvSpPr>
          <p:nvPr/>
        </p:nvSpPr>
        <p:spPr bwMode="auto">
          <a:xfrm>
            <a:off x="8804275" y="4495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15</a:t>
            </a:r>
          </a:p>
        </p:txBody>
      </p:sp>
      <p:cxnSp>
        <p:nvCxnSpPr>
          <p:cNvPr id="237608" name="AutoShape 40"/>
          <p:cNvCxnSpPr>
            <a:cxnSpLocks noChangeShapeType="1"/>
            <a:stCxn id="237586" idx="5"/>
            <a:endCxn id="237607" idx="0"/>
          </p:cNvCxnSpPr>
          <p:nvPr/>
        </p:nvCxnSpPr>
        <p:spPr bwMode="auto">
          <a:xfrm>
            <a:off x="8863013" y="3951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41</a:t>
            </a:fld>
            <a:endParaRPr lang="en-US"/>
          </a:p>
        </p:txBody>
      </p:sp>
    </p:spTree>
    <p:extLst>
      <p:ext uri="{BB962C8B-B14F-4D97-AF65-F5344CB8AC3E}">
        <p14:creationId xmlns:p14="http://schemas.microsoft.com/office/powerpoint/2010/main" val="483531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05C961-3350-4A38-A128-92689E6B9292}"/>
              </a:ext>
            </a:extLst>
          </p:cNvPr>
          <p:cNvSpPr>
            <a:spLocks noGrp="1"/>
          </p:cNvSpPr>
          <p:nvPr>
            <p:ph type="title"/>
          </p:nvPr>
        </p:nvSpPr>
        <p:spPr>
          <a:xfrm>
            <a:off x="677334" y="609600"/>
            <a:ext cx="8596668" cy="677662"/>
          </a:xfrm>
        </p:spPr>
        <p:txBody>
          <a:bodyPr/>
          <a:lstStyle/>
          <a:p>
            <a:r>
              <a:rPr lang="en-IN" dirty="0" smtClean="0"/>
              <a:t>BST:-</a:t>
            </a:r>
            <a:endParaRPr lang="en-IN" dirty="0"/>
          </a:p>
        </p:txBody>
      </p:sp>
      <p:sp>
        <p:nvSpPr>
          <p:cNvPr id="3" name="Content Placeholder 2">
            <a:extLst>
              <a:ext uri="{FF2B5EF4-FFF2-40B4-BE49-F238E27FC236}">
                <a16:creationId xmlns="" xmlns:a16="http://schemas.microsoft.com/office/drawing/2014/main" id="{D9D7706E-C16A-4FA6-AC9E-A1B4B9AC6231}"/>
              </a:ext>
            </a:extLst>
          </p:cNvPr>
          <p:cNvSpPr>
            <a:spLocks noGrp="1"/>
          </p:cNvSpPr>
          <p:nvPr>
            <p:ph idx="1"/>
          </p:nvPr>
        </p:nvSpPr>
        <p:spPr>
          <a:xfrm>
            <a:off x="677333" y="1556907"/>
            <a:ext cx="9043715" cy="4799505"/>
          </a:xfrm>
        </p:spPr>
        <p:txBody>
          <a:bodyPr/>
          <a:lstStyle/>
          <a:p>
            <a:r>
              <a:rPr lang="en-IN" dirty="0"/>
              <a:t>W</a:t>
            </a:r>
            <a:r>
              <a:rPr lang="en-IN" dirty="0" smtClean="0"/>
              <a:t>e can perform different type of operations on BST like find, insertion , deletion etc.,</a:t>
            </a:r>
          </a:p>
          <a:p>
            <a:pPr marL="0" indent="0">
              <a:buNone/>
            </a:pPr>
            <a:r>
              <a:rPr lang="en-IN" dirty="0"/>
              <a:t> </a:t>
            </a:r>
            <a:r>
              <a:rPr lang="en-IN" dirty="0" smtClean="0"/>
              <a:t>     </a:t>
            </a:r>
          </a:p>
          <a:p>
            <a:pPr marL="0" indent="0">
              <a:buNone/>
            </a:pPr>
            <a:r>
              <a:rPr lang="en-IN" dirty="0"/>
              <a:t> </a:t>
            </a:r>
            <a:r>
              <a:rPr lang="en-IN" dirty="0" smtClean="0"/>
              <a:t>   </a:t>
            </a:r>
            <a:r>
              <a:rPr lang="en-IN" b="1" dirty="0" smtClean="0"/>
              <a:t>Iterative</a:t>
            </a:r>
            <a:r>
              <a:rPr lang="en-IN" dirty="0" smtClean="0"/>
              <a:t> </a:t>
            </a:r>
            <a:r>
              <a:rPr lang="en-IN" b="1" dirty="0" smtClean="0"/>
              <a:t>Find:</a:t>
            </a:r>
            <a:r>
              <a:rPr lang="en-IN" dirty="0" smtClean="0"/>
              <a:t> </a:t>
            </a:r>
            <a:endParaRPr lang="en-IN" dirty="0"/>
          </a:p>
        </p:txBody>
      </p:sp>
      <p:sp>
        <p:nvSpPr>
          <p:cNvPr id="27" name="Oval 4"/>
          <p:cNvSpPr>
            <a:spLocks noChangeAspect="1" noChangeArrowheads="1"/>
          </p:cNvSpPr>
          <p:nvPr/>
        </p:nvSpPr>
        <p:spPr bwMode="auto">
          <a:xfrm>
            <a:off x="3278449" y="463641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20</a:t>
            </a:r>
          </a:p>
        </p:txBody>
      </p:sp>
      <p:sp>
        <p:nvSpPr>
          <p:cNvPr id="28" name="Oval 5"/>
          <p:cNvSpPr>
            <a:spLocks noChangeAspect="1" noChangeArrowheads="1"/>
          </p:cNvSpPr>
          <p:nvPr/>
        </p:nvSpPr>
        <p:spPr bwMode="auto">
          <a:xfrm>
            <a:off x="1906849" y="463641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dirty="0">
                <a:latin typeface="Times New Roman" panose="02020603050405020304" pitchFamily="18" charset="0"/>
              </a:rPr>
              <a:t>9</a:t>
            </a:r>
          </a:p>
        </p:txBody>
      </p:sp>
      <p:sp>
        <p:nvSpPr>
          <p:cNvPr id="29" name="Oval 6"/>
          <p:cNvSpPr>
            <a:spLocks noChangeAspect="1" noChangeArrowheads="1"/>
          </p:cNvSpPr>
          <p:nvPr/>
        </p:nvSpPr>
        <p:spPr bwMode="auto">
          <a:xfrm>
            <a:off x="840049" y="463641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30" name="Oval 7"/>
          <p:cNvSpPr>
            <a:spLocks noChangeAspect="1" noChangeArrowheads="1"/>
          </p:cNvSpPr>
          <p:nvPr/>
        </p:nvSpPr>
        <p:spPr bwMode="auto">
          <a:xfrm>
            <a:off x="2935549" y="3993472"/>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15</a:t>
            </a:r>
          </a:p>
        </p:txBody>
      </p:sp>
      <p:sp>
        <p:nvSpPr>
          <p:cNvPr id="31" name="Oval 8"/>
          <p:cNvSpPr>
            <a:spLocks noChangeAspect="1" noChangeArrowheads="1"/>
          </p:cNvSpPr>
          <p:nvPr/>
        </p:nvSpPr>
        <p:spPr bwMode="auto">
          <a:xfrm>
            <a:off x="1411549" y="3993472"/>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5</a:t>
            </a:r>
          </a:p>
        </p:txBody>
      </p:sp>
      <p:sp>
        <p:nvSpPr>
          <p:cNvPr id="32" name="Oval 9"/>
          <p:cNvSpPr>
            <a:spLocks noChangeAspect="1" noChangeArrowheads="1"/>
          </p:cNvSpPr>
          <p:nvPr/>
        </p:nvSpPr>
        <p:spPr bwMode="auto">
          <a:xfrm>
            <a:off x="2249749" y="3079072"/>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10</a:t>
            </a:r>
          </a:p>
        </p:txBody>
      </p:sp>
      <p:cxnSp>
        <p:nvCxnSpPr>
          <p:cNvPr id="33" name="AutoShape 10"/>
          <p:cNvCxnSpPr>
            <a:cxnSpLocks noChangeShapeType="1"/>
            <a:stCxn id="32" idx="3"/>
            <a:endCxn id="31" idx="0"/>
          </p:cNvCxnSpPr>
          <p:nvPr/>
        </p:nvCxnSpPr>
        <p:spPr bwMode="auto">
          <a:xfrm flipH="1">
            <a:off x="1602050" y="3423560"/>
            <a:ext cx="703263" cy="5508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1"/>
          <p:cNvCxnSpPr>
            <a:cxnSpLocks noChangeShapeType="1"/>
            <a:stCxn id="32" idx="5"/>
            <a:endCxn id="30" idx="0"/>
          </p:cNvCxnSpPr>
          <p:nvPr/>
        </p:nvCxnSpPr>
        <p:spPr bwMode="auto">
          <a:xfrm>
            <a:off x="2575187" y="3423560"/>
            <a:ext cx="550862" cy="5508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12"/>
          <p:cNvCxnSpPr>
            <a:cxnSpLocks noChangeShapeType="1"/>
            <a:stCxn id="30" idx="5"/>
            <a:endCxn id="27" idx="0"/>
          </p:cNvCxnSpPr>
          <p:nvPr/>
        </p:nvCxnSpPr>
        <p:spPr bwMode="auto">
          <a:xfrm>
            <a:off x="3260987" y="4337960"/>
            <a:ext cx="207962" cy="279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13"/>
          <p:cNvCxnSpPr>
            <a:cxnSpLocks noChangeShapeType="1"/>
            <a:stCxn id="31" idx="3"/>
            <a:endCxn id="29" idx="0"/>
          </p:cNvCxnSpPr>
          <p:nvPr/>
        </p:nvCxnSpPr>
        <p:spPr bwMode="auto">
          <a:xfrm flipH="1">
            <a:off x="1030550" y="4337960"/>
            <a:ext cx="436563" cy="279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14"/>
          <p:cNvCxnSpPr>
            <a:cxnSpLocks noChangeShapeType="1"/>
            <a:stCxn id="31" idx="5"/>
            <a:endCxn id="28" idx="0"/>
          </p:cNvCxnSpPr>
          <p:nvPr/>
        </p:nvCxnSpPr>
        <p:spPr bwMode="auto">
          <a:xfrm>
            <a:off x="1736987" y="4337960"/>
            <a:ext cx="360362" cy="279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16"/>
          <p:cNvCxnSpPr>
            <a:cxnSpLocks noChangeShapeType="1"/>
            <a:stCxn id="27" idx="5"/>
          </p:cNvCxnSpPr>
          <p:nvPr/>
        </p:nvCxnSpPr>
        <p:spPr bwMode="auto">
          <a:xfrm>
            <a:off x="3603887" y="4980898"/>
            <a:ext cx="131762"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Oval 17"/>
          <p:cNvSpPr>
            <a:spLocks noChangeAspect="1" noChangeArrowheads="1"/>
          </p:cNvSpPr>
          <p:nvPr/>
        </p:nvSpPr>
        <p:spPr bwMode="auto">
          <a:xfrm>
            <a:off x="1640149" y="5288872"/>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cxnSp>
        <p:nvCxnSpPr>
          <p:cNvPr id="40" name="AutoShape 18"/>
          <p:cNvCxnSpPr>
            <a:cxnSpLocks noChangeShapeType="1"/>
            <a:stCxn id="28" idx="3"/>
            <a:endCxn id="39" idx="0"/>
          </p:cNvCxnSpPr>
          <p:nvPr/>
        </p:nvCxnSpPr>
        <p:spPr bwMode="auto">
          <a:xfrm flipH="1">
            <a:off x="1830650" y="4980898"/>
            <a:ext cx="131763"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Oval 19"/>
          <p:cNvSpPr>
            <a:spLocks noChangeAspect="1" noChangeArrowheads="1"/>
          </p:cNvSpPr>
          <p:nvPr/>
        </p:nvSpPr>
        <p:spPr bwMode="auto">
          <a:xfrm>
            <a:off x="3011749" y="528093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17</a:t>
            </a:r>
          </a:p>
        </p:txBody>
      </p:sp>
      <p:cxnSp>
        <p:nvCxnSpPr>
          <p:cNvPr id="42" name="AutoShape 20"/>
          <p:cNvCxnSpPr>
            <a:cxnSpLocks noChangeShapeType="1"/>
            <a:stCxn id="27" idx="3"/>
            <a:endCxn id="41" idx="0"/>
          </p:cNvCxnSpPr>
          <p:nvPr/>
        </p:nvCxnSpPr>
        <p:spPr bwMode="auto">
          <a:xfrm flipH="1">
            <a:off x="3202250" y="4980897"/>
            <a:ext cx="131763"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Rectangle 3"/>
          <p:cNvSpPr txBox="1">
            <a:spLocks noChangeArrowheads="1"/>
          </p:cNvSpPr>
          <p:nvPr/>
        </p:nvSpPr>
        <p:spPr>
          <a:xfrm>
            <a:off x="4767523" y="2807610"/>
            <a:ext cx="4876800" cy="3657600"/>
          </a:xfrm>
          <a:prstGeom prst="rect">
            <a:avLst/>
          </a:prstGeom>
          <a:solidFill>
            <a:srgbClr val="C0C0C0">
              <a:alpha val="50000"/>
            </a:srgbClr>
          </a:solidFill>
          <a:ln/>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Node *</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find(Comparable key, Node * 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while (t != NULL &amp;&amp; t-&gt;key != key)</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if (key &lt; t-&gt;key)</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t = t-&gt;left;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else </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t = t-&gt;right;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a:t>
            </a:r>
          </a:p>
          <a:p>
            <a:pPr>
              <a:lnSpc>
                <a:spcPct val="90000"/>
              </a:lnSpc>
              <a:buClr>
                <a:schemeClr val="tx1"/>
              </a:buClr>
              <a:buFont typeface="Wingdings" panose="05000000000000000000" pitchFamily="2" charset="2"/>
              <a:buNone/>
            </a:pPr>
            <a:endParaRPr lang="en-US" sz="1600" b="1" smtClean="0">
              <a:latin typeface="Courier New" panose="02070309020205020404" pitchFamily="49" charset="0"/>
            </a:endParaRP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return 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a:t>
            </a:r>
            <a:endParaRPr lang="en-US" sz="1600" b="1"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42</a:t>
            </a:fld>
            <a:endParaRPr lang="en-US"/>
          </a:p>
        </p:txBody>
      </p:sp>
    </p:spTree>
    <p:extLst>
      <p:ext uri="{BB962C8B-B14F-4D97-AF65-F5344CB8AC3E}">
        <p14:creationId xmlns:p14="http://schemas.microsoft.com/office/powerpoint/2010/main" val="1566001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695089" y="1433498"/>
            <a:ext cx="8596668" cy="1320800"/>
          </a:xfrm>
        </p:spPr>
        <p:txBody>
          <a:bodyPr/>
          <a:lstStyle/>
          <a:p>
            <a:r>
              <a:rPr lang="en-US" dirty="0"/>
              <a:t>Insert</a:t>
            </a:r>
          </a:p>
        </p:txBody>
      </p:sp>
      <p:sp>
        <p:nvSpPr>
          <p:cNvPr id="327683" name="Rectangle 3"/>
          <p:cNvSpPr>
            <a:spLocks noGrp="1" noChangeArrowheads="1"/>
          </p:cNvSpPr>
          <p:nvPr>
            <p:ph type="body" idx="1"/>
          </p:nvPr>
        </p:nvSpPr>
        <p:spPr>
          <a:xfrm>
            <a:off x="5302928" y="1981200"/>
            <a:ext cx="4419600" cy="4876800"/>
          </a:xfrm>
          <a:solidFill>
            <a:srgbClr val="C0C0C0">
              <a:alpha val="50000"/>
            </a:srgbClr>
          </a:solidFill>
          <a:ln/>
        </p:spPr>
        <p:txBody>
          <a:bodyPr>
            <a:normAutofit fontScale="85000" lnSpcReduction="20000"/>
          </a:bodyPr>
          <a:lstStyle/>
          <a:p>
            <a:pPr>
              <a:buClr>
                <a:schemeClr val="tx1"/>
              </a:buClr>
              <a:buFont typeface="Wingdings" panose="05000000000000000000" pitchFamily="2" charset="2"/>
              <a:buNone/>
            </a:pPr>
            <a:r>
              <a:rPr lang="en-US" sz="1600" b="1" dirty="0">
                <a:latin typeface="Courier New" panose="02070309020205020404" pitchFamily="49" charset="0"/>
              </a:rPr>
              <a:t>void</a:t>
            </a:r>
          </a:p>
          <a:p>
            <a:pPr>
              <a:buClr>
                <a:schemeClr val="tx1"/>
              </a:buClr>
              <a:buFont typeface="Wingdings" panose="05000000000000000000" pitchFamily="2" charset="2"/>
              <a:buNone/>
            </a:pPr>
            <a:r>
              <a:rPr lang="en-US" sz="1600" b="1" dirty="0">
                <a:latin typeface="Courier New" panose="02070309020205020404" pitchFamily="49" charset="0"/>
              </a:rPr>
              <a:t>insert(Comparable x, Node * t)</a:t>
            </a:r>
          </a:p>
          <a:p>
            <a:pPr>
              <a:buClr>
                <a:schemeClr val="tx1"/>
              </a:buClr>
              <a:buFont typeface="Wingdings" panose="05000000000000000000" pitchFamily="2" charset="2"/>
              <a:buNone/>
            </a:pPr>
            <a:r>
              <a:rPr lang="en-US" sz="1600" b="1" dirty="0">
                <a:latin typeface="Courier New" panose="02070309020205020404" pitchFamily="49" charset="0"/>
              </a:rPr>
              <a:t>{</a:t>
            </a:r>
          </a:p>
          <a:p>
            <a:pPr>
              <a:buClr>
                <a:schemeClr val="tx1"/>
              </a:buClr>
              <a:buFont typeface="Wingdings" panose="05000000000000000000" pitchFamily="2" charset="2"/>
              <a:buNone/>
            </a:pPr>
            <a:r>
              <a:rPr lang="en-US" sz="1600" b="1" dirty="0">
                <a:latin typeface="Courier New" panose="02070309020205020404" pitchFamily="49" charset="0"/>
              </a:rPr>
              <a:t>  if ( t == NULL ) {</a:t>
            </a:r>
          </a:p>
          <a:p>
            <a:pPr>
              <a:buClr>
                <a:schemeClr val="tx1"/>
              </a:buClr>
              <a:buFont typeface="Wingdings" panose="05000000000000000000" pitchFamily="2" charset="2"/>
              <a:buNone/>
            </a:pPr>
            <a:r>
              <a:rPr lang="en-US" sz="1600" b="1" dirty="0">
                <a:latin typeface="Courier New" panose="02070309020205020404" pitchFamily="49" charset="0"/>
              </a:rPr>
              <a:t>    t = new Node(x);</a:t>
            </a:r>
          </a:p>
          <a:p>
            <a:pPr>
              <a:buClr>
                <a:schemeClr val="tx1"/>
              </a:buClr>
              <a:buFont typeface="Wingdings" panose="05000000000000000000" pitchFamily="2" charset="2"/>
              <a:buNone/>
            </a:pPr>
            <a:endParaRPr lang="en-US" sz="1600" b="1" dirty="0">
              <a:latin typeface="Courier New" panose="02070309020205020404" pitchFamily="49" charset="0"/>
            </a:endParaRPr>
          </a:p>
          <a:p>
            <a:pPr>
              <a:buClr>
                <a:schemeClr val="tx1"/>
              </a:buClr>
              <a:buFont typeface="Wingdings" panose="05000000000000000000" pitchFamily="2" charset="2"/>
              <a:buNone/>
            </a:pPr>
            <a:r>
              <a:rPr lang="en-US" sz="1600" b="1" dirty="0">
                <a:latin typeface="Courier New" panose="02070309020205020404" pitchFamily="49" charset="0"/>
              </a:rPr>
              <a:t>  } else if (x &lt; t-&gt;key) {</a:t>
            </a:r>
          </a:p>
          <a:p>
            <a:pPr>
              <a:buClr>
                <a:schemeClr val="tx1"/>
              </a:buClr>
              <a:buFont typeface="Wingdings" panose="05000000000000000000" pitchFamily="2" charset="2"/>
              <a:buNone/>
            </a:pPr>
            <a:r>
              <a:rPr lang="en-US" sz="1600" b="1" dirty="0">
                <a:latin typeface="Courier New" panose="02070309020205020404" pitchFamily="49" charset="0"/>
              </a:rPr>
              <a:t>    insert( x, t-&gt;left );</a:t>
            </a:r>
          </a:p>
          <a:p>
            <a:pPr>
              <a:buClr>
                <a:schemeClr val="tx1"/>
              </a:buClr>
              <a:buFont typeface="Wingdings" panose="05000000000000000000" pitchFamily="2" charset="2"/>
              <a:buNone/>
            </a:pPr>
            <a:endParaRPr lang="en-US" sz="1600" b="1" dirty="0">
              <a:latin typeface="Courier New" panose="02070309020205020404" pitchFamily="49" charset="0"/>
            </a:endParaRPr>
          </a:p>
          <a:p>
            <a:pPr>
              <a:buClr>
                <a:schemeClr val="tx1"/>
              </a:buClr>
              <a:buFont typeface="Wingdings" panose="05000000000000000000" pitchFamily="2" charset="2"/>
              <a:buNone/>
            </a:pPr>
            <a:r>
              <a:rPr lang="en-US" sz="1600" b="1" dirty="0">
                <a:latin typeface="Courier New" panose="02070309020205020404" pitchFamily="49" charset="0"/>
              </a:rPr>
              <a:t>  } else if (x &gt; t-&gt;key) {</a:t>
            </a:r>
          </a:p>
          <a:p>
            <a:pPr>
              <a:buClr>
                <a:schemeClr val="tx1"/>
              </a:buClr>
              <a:buFont typeface="Wingdings" panose="05000000000000000000" pitchFamily="2" charset="2"/>
              <a:buNone/>
            </a:pPr>
            <a:r>
              <a:rPr lang="en-US" sz="1600" b="1" dirty="0">
                <a:latin typeface="Courier New" panose="02070309020205020404" pitchFamily="49" charset="0"/>
              </a:rPr>
              <a:t>    insert( x, t-&gt;right );</a:t>
            </a:r>
          </a:p>
          <a:p>
            <a:pPr>
              <a:buClr>
                <a:schemeClr val="tx1"/>
              </a:buClr>
              <a:buFont typeface="Wingdings" panose="05000000000000000000" pitchFamily="2" charset="2"/>
              <a:buNone/>
            </a:pPr>
            <a:r>
              <a:rPr lang="en-US" sz="1600" b="1" dirty="0">
                <a:latin typeface="Courier New" panose="02070309020205020404" pitchFamily="49" charset="0"/>
              </a:rPr>
              <a:t>  </a:t>
            </a:r>
          </a:p>
          <a:p>
            <a:pPr>
              <a:buClr>
                <a:schemeClr val="tx1"/>
              </a:buClr>
              <a:buFont typeface="Wingdings" panose="05000000000000000000" pitchFamily="2" charset="2"/>
              <a:buNone/>
            </a:pPr>
            <a:r>
              <a:rPr lang="en-US" sz="1600" b="1" dirty="0">
                <a:latin typeface="Courier New" panose="02070309020205020404" pitchFamily="49" charset="0"/>
              </a:rPr>
              <a:t>  } else {</a:t>
            </a:r>
          </a:p>
          <a:p>
            <a:pPr>
              <a:buClr>
                <a:schemeClr val="tx1"/>
              </a:buClr>
              <a:buFont typeface="Wingdings" panose="05000000000000000000" pitchFamily="2" charset="2"/>
              <a:buNone/>
            </a:pPr>
            <a:r>
              <a:rPr lang="en-US" sz="1600" b="1" dirty="0">
                <a:latin typeface="Courier New" panose="02070309020205020404" pitchFamily="49" charset="0"/>
              </a:rPr>
              <a:t>    // duplicate</a:t>
            </a:r>
          </a:p>
          <a:p>
            <a:pPr>
              <a:buClr>
                <a:schemeClr val="tx1"/>
              </a:buClr>
              <a:buFont typeface="Wingdings" panose="05000000000000000000" pitchFamily="2" charset="2"/>
              <a:buNone/>
            </a:pPr>
            <a:r>
              <a:rPr lang="en-US" sz="1600" b="1" dirty="0">
                <a:latin typeface="Courier New" panose="02070309020205020404" pitchFamily="49" charset="0"/>
              </a:rPr>
              <a:t>    // handling is app-dependent</a:t>
            </a:r>
          </a:p>
          <a:p>
            <a:pPr>
              <a:buClr>
                <a:schemeClr val="tx1"/>
              </a:buClr>
              <a:buFont typeface="Wingdings" panose="05000000000000000000" pitchFamily="2" charset="2"/>
              <a:buNone/>
            </a:pPr>
            <a:r>
              <a:rPr lang="en-US" sz="1600" b="1" dirty="0">
                <a:latin typeface="Courier New" panose="02070309020205020404" pitchFamily="49" charset="0"/>
              </a:rPr>
              <a:t>}</a:t>
            </a:r>
          </a:p>
        </p:txBody>
      </p:sp>
      <p:sp>
        <p:nvSpPr>
          <p:cNvPr id="327702" name="Rectangle 22"/>
          <p:cNvSpPr>
            <a:spLocks noChangeArrowheads="1"/>
          </p:cNvSpPr>
          <p:nvPr/>
        </p:nvSpPr>
        <p:spPr bwMode="auto">
          <a:xfrm>
            <a:off x="842638" y="3215936"/>
            <a:ext cx="35052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indent="-227013"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800" dirty="0">
                <a:solidFill>
                  <a:schemeClr val="tx1">
                    <a:lumMod val="75000"/>
                    <a:lumOff val="25000"/>
                  </a:schemeClr>
                </a:solidFill>
                <a:latin typeface="+mn-lt"/>
              </a:rPr>
              <a:t>Concept:</a:t>
            </a:r>
          </a:p>
          <a:p>
            <a:pPr lvl="1" eaLnBrk="1" hangingPunct="1">
              <a:buClr>
                <a:schemeClr val="hlink"/>
              </a:buClr>
              <a:buSzPct val="110000"/>
              <a:buFont typeface="Wingdings" panose="05000000000000000000" pitchFamily="2" charset="2"/>
              <a:buChar char="§"/>
            </a:pPr>
            <a:r>
              <a:rPr lang="en-US" sz="1800" dirty="0">
                <a:solidFill>
                  <a:schemeClr val="tx1">
                    <a:lumMod val="75000"/>
                    <a:lumOff val="25000"/>
                  </a:schemeClr>
                </a:solidFill>
                <a:latin typeface="+mn-lt"/>
              </a:rPr>
              <a:t>Proceed down tree as in Find</a:t>
            </a:r>
          </a:p>
          <a:p>
            <a:pPr lvl="1" eaLnBrk="1" hangingPunct="1">
              <a:buClr>
                <a:schemeClr val="hlink"/>
              </a:buClr>
              <a:buSzPct val="110000"/>
              <a:buFont typeface="Wingdings" panose="05000000000000000000" pitchFamily="2" charset="2"/>
              <a:buChar char="§"/>
            </a:pPr>
            <a:r>
              <a:rPr lang="en-US" sz="1800" dirty="0">
                <a:solidFill>
                  <a:schemeClr val="tx1">
                    <a:lumMod val="75000"/>
                    <a:lumOff val="25000"/>
                  </a:schemeClr>
                </a:solidFill>
                <a:latin typeface="+mn-lt"/>
              </a:rPr>
              <a:t>If new key not found, then insert a new node at last spot traversed</a:t>
            </a:r>
          </a:p>
        </p:txBody>
      </p:sp>
      <p:sp>
        <p:nvSpPr>
          <p:cNvPr id="7" name="Rectangle 2"/>
          <p:cNvSpPr txBox="1">
            <a:spLocks noChangeArrowheads="1"/>
          </p:cNvSpPr>
          <p:nvPr/>
        </p:nvSpPr>
        <p:spPr>
          <a:xfrm>
            <a:off x="695089" y="6604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indent="-227013">
              <a:buClr>
                <a:schemeClr val="hlink"/>
              </a:buClr>
              <a:buSzPct val="110000"/>
              <a:buFont typeface="Wingdings" panose="05000000000000000000" pitchFamily="2" charset="2"/>
              <a:buChar char="§"/>
            </a:pPr>
            <a:r>
              <a:rPr lang="en-US" dirty="0">
                <a:solidFill>
                  <a:schemeClr val="tx1">
                    <a:lumMod val="75000"/>
                    <a:lumOff val="25000"/>
                  </a:schemeClr>
                </a:solidFill>
              </a:rPr>
              <a:t> -&gt;we can do recursive find also</a:t>
            </a:r>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43</a:t>
            </a:fld>
            <a:endParaRPr lang="en-US"/>
          </a:p>
        </p:txBody>
      </p:sp>
    </p:spTree>
    <p:extLst>
      <p:ext uri="{BB962C8B-B14F-4D97-AF65-F5344CB8AC3E}">
        <p14:creationId xmlns:p14="http://schemas.microsoft.com/office/powerpoint/2010/main" val="851954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634030" y="255919"/>
            <a:ext cx="8596668" cy="1320800"/>
          </a:xfrm>
        </p:spPr>
        <p:txBody>
          <a:bodyPr>
            <a:normAutofit/>
          </a:bodyPr>
          <a:lstStyle/>
          <a:p>
            <a:r>
              <a:rPr lang="en-US" dirty="0"/>
              <a:t>Deletion - Leaf </a:t>
            </a:r>
            <a:r>
              <a:rPr lang="en-US" dirty="0" smtClean="0"/>
              <a:t>Case</a:t>
            </a:r>
            <a:br>
              <a:rPr lang="en-US" dirty="0" smtClean="0"/>
            </a:br>
            <a:r>
              <a:rPr lang="en-US" dirty="0" smtClean="0"/>
              <a:t>           </a:t>
            </a:r>
            <a:r>
              <a:rPr lang="en-US" sz="2700" dirty="0" smtClean="0">
                <a:solidFill>
                  <a:schemeClr val="tx1"/>
                </a:solidFill>
                <a:latin typeface="Times New Roman" panose="02020603050405020304" pitchFamily="18" charset="0"/>
                <a:cs typeface="Times New Roman" panose="02020603050405020304" pitchFamily="18" charset="0"/>
              </a:rPr>
              <a:t>You can directly delete if it is leaf node</a:t>
            </a:r>
            <a:endParaRPr lang="en-US" sz="2700" dirty="0">
              <a:solidFill>
                <a:schemeClr val="tx1"/>
              </a:solidFill>
              <a:latin typeface="Times New Roman" panose="02020603050405020304" pitchFamily="18" charset="0"/>
              <a:cs typeface="Times New Roman" panose="02020603050405020304" pitchFamily="18" charset="0"/>
            </a:endParaRPr>
          </a:p>
        </p:txBody>
      </p:sp>
      <p:sp>
        <p:nvSpPr>
          <p:cNvPr id="266243" name="Oval 3"/>
          <p:cNvSpPr>
            <a:spLocks noChangeAspect="1" noChangeArrowheads="1"/>
          </p:cNvSpPr>
          <p:nvPr/>
        </p:nvSpPr>
        <p:spPr bwMode="auto">
          <a:xfrm>
            <a:off x="75438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20</a:t>
            </a:r>
          </a:p>
        </p:txBody>
      </p:sp>
      <p:sp>
        <p:nvSpPr>
          <p:cNvPr id="266244" name="Oval 4"/>
          <p:cNvSpPr>
            <a:spLocks noChangeAspect="1" noChangeArrowheads="1"/>
          </p:cNvSpPr>
          <p:nvPr/>
        </p:nvSpPr>
        <p:spPr bwMode="auto">
          <a:xfrm>
            <a:off x="54102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9</a:t>
            </a:r>
          </a:p>
        </p:txBody>
      </p:sp>
      <p:sp>
        <p:nvSpPr>
          <p:cNvPr id="266245" name="Oval 5"/>
          <p:cNvSpPr>
            <a:spLocks noChangeAspect="1" noChangeArrowheads="1"/>
          </p:cNvSpPr>
          <p:nvPr/>
        </p:nvSpPr>
        <p:spPr bwMode="auto">
          <a:xfrm>
            <a:off x="43434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266246" name="Oval 6"/>
          <p:cNvSpPr>
            <a:spLocks noChangeAspect="1" noChangeArrowheads="1"/>
          </p:cNvSpPr>
          <p:nvPr/>
        </p:nvSpPr>
        <p:spPr bwMode="auto">
          <a:xfrm>
            <a:off x="7010400" y="2794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15</a:t>
            </a:r>
          </a:p>
        </p:txBody>
      </p:sp>
      <p:sp>
        <p:nvSpPr>
          <p:cNvPr id="266247" name="Oval 7"/>
          <p:cNvSpPr>
            <a:spLocks noChangeAspect="1" noChangeArrowheads="1"/>
          </p:cNvSpPr>
          <p:nvPr/>
        </p:nvSpPr>
        <p:spPr bwMode="auto">
          <a:xfrm>
            <a:off x="4876800" y="2794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5</a:t>
            </a:r>
          </a:p>
        </p:txBody>
      </p:sp>
      <p:sp>
        <p:nvSpPr>
          <p:cNvPr id="266248" name="Oval 8"/>
          <p:cNvSpPr>
            <a:spLocks noChangeAspect="1" noChangeArrowheads="1"/>
          </p:cNvSpPr>
          <p:nvPr/>
        </p:nvSpPr>
        <p:spPr bwMode="auto">
          <a:xfrm>
            <a:off x="5943600" y="1905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10</a:t>
            </a:r>
          </a:p>
        </p:txBody>
      </p:sp>
      <p:cxnSp>
        <p:nvCxnSpPr>
          <p:cNvPr id="266249" name="AutoShape 9"/>
          <p:cNvCxnSpPr>
            <a:cxnSpLocks noChangeShapeType="1"/>
            <a:stCxn id="266248" idx="3"/>
            <a:endCxn id="266247" idx="0"/>
          </p:cNvCxnSpPr>
          <p:nvPr/>
        </p:nvCxnSpPr>
        <p:spPr bwMode="auto">
          <a:xfrm flipH="1">
            <a:off x="5067301" y="22494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250" name="AutoShape 10"/>
          <p:cNvCxnSpPr>
            <a:cxnSpLocks noChangeShapeType="1"/>
            <a:stCxn id="266248" idx="5"/>
            <a:endCxn id="266246" idx="0"/>
          </p:cNvCxnSpPr>
          <p:nvPr/>
        </p:nvCxnSpPr>
        <p:spPr bwMode="auto">
          <a:xfrm>
            <a:off x="6269038" y="22494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251" name="AutoShape 11"/>
          <p:cNvCxnSpPr>
            <a:cxnSpLocks noChangeShapeType="1"/>
            <a:stCxn id="266246" idx="5"/>
            <a:endCxn id="266243" idx="0"/>
          </p:cNvCxnSpPr>
          <p:nvPr/>
        </p:nvCxnSpPr>
        <p:spPr bwMode="auto">
          <a:xfrm>
            <a:off x="7335838" y="31384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252" name="AutoShape 12"/>
          <p:cNvCxnSpPr>
            <a:cxnSpLocks noChangeShapeType="1"/>
            <a:stCxn id="266247" idx="3"/>
            <a:endCxn id="266245" idx="0"/>
          </p:cNvCxnSpPr>
          <p:nvPr/>
        </p:nvCxnSpPr>
        <p:spPr bwMode="auto">
          <a:xfrm flipH="1">
            <a:off x="4533901" y="31384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253" name="AutoShape 13"/>
          <p:cNvCxnSpPr>
            <a:cxnSpLocks noChangeShapeType="1"/>
            <a:stCxn id="266247" idx="5"/>
            <a:endCxn id="266244" idx="0"/>
          </p:cNvCxnSpPr>
          <p:nvPr/>
        </p:nvCxnSpPr>
        <p:spPr bwMode="auto">
          <a:xfrm>
            <a:off x="5202238" y="31384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254" name="Oval 14"/>
          <p:cNvSpPr>
            <a:spLocks noChangeAspect="1" noChangeArrowheads="1"/>
          </p:cNvSpPr>
          <p:nvPr/>
        </p:nvSpPr>
        <p:spPr bwMode="auto">
          <a:xfrm>
            <a:off x="7810500" y="4572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30</a:t>
            </a:r>
          </a:p>
        </p:txBody>
      </p:sp>
      <p:cxnSp>
        <p:nvCxnSpPr>
          <p:cNvPr id="266255" name="AutoShape 15"/>
          <p:cNvCxnSpPr>
            <a:cxnSpLocks noChangeShapeType="1"/>
            <a:stCxn id="266243" idx="5"/>
            <a:endCxn id="266254" idx="0"/>
          </p:cNvCxnSpPr>
          <p:nvPr/>
        </p:nvCxnSpPr>
        <p:spPr bwMode="auto">
          <a:xfrm>
            <a:off x="7869238" y="40274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256" name="Oval 16"/>
          <p:cNvSpPr>
            <a:spLocks noChangeAspect="1" noChangeArrowheads="1"/>
          </p:cNvSpPr>
          <p:nvPr/>
        </p:nvSpPr>
        <p:spPr bwMode="auto">
          <a:xfrm>
            <a:off x="5143500" y="4572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cxnSp>
        <p:nvCxnSpPr>
          <p:cNvPr id="266257" name="AutoShape 17"/>
          <p:cNvCxnSpPr>
            <a:cxnSpLocks noChangeShapeType="1"/>
            <a:stCxn id="266244" idx="3"/>
            <a:endCxn id="266256" idx="0"/>
          </p:cNvCxnSpPr>
          <p:nvPr/>
        </p:nvCxnSpPr>
        <p:spPr bwMode="auto">
          <a:xfrm flipH="1">
            <a:off x="5334001" y="4027488"/>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258" name="Oval 18"/>
          <p:cNvSpPr>
            <a:spLocks noChangeAspect="1" noChangeArrowheads="1"/>
          </p:cNvSpPr>
          <p:nvPr/>
        </p:nvSpPr>
        <p:spPr bwMode="auto">
          <a:xfrm>
            <a:off x="7277100" y="456406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rgbClr val="FF0000"/>
                </a:solidFill>
                <a:latin typeface="Times New Roman" panose="02020603050405020304" pitchFamily="18" charset="0"/>
              </a:rPr>
              <a:t>17</a:t>
            </a:r>
          </a:p>
        </p:txBody>
      </p:sp>
      <p:cxnSp>
        <p:nvCxnSpPr>
          <p:cNvPr id="266259" name="AutoShape 19"/>
          <p:cNvCxnSpPr>
            <a:cxnSpLocks noChangeShapeType="1"/>
            <a:stCxn id="266243" idx="3"/>
            <a:endCxn id="266258" idx="0"/>
          </p:cNvCxnSpPr>
          <p:nvPr/>
        </p:nvCxnSpPr>
        <p:spPr bwMode="auto">
          <a:xfrm flipH="1">
            <a:off x="7467601" y="4027489"/>
            <a:ext cx="131763" cy="5175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260" name="Text Box 20"/>
          <p:cNvSpPr txBox="1">
            <a:spLocks noChangeArrowheads="1"/>
          </p:cNvSpPr>
          <p:nvPr/>
        </p:nvSpPr>
        <p:spPr bwMode="auto">
          <a:xfrm>
            <a:off x="2476500" y="1905000"/>
            <a:ext cx="148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anose="02020603050405020304" pitchFamily="18" charset="0"/>
              </a:rPr>
              <a:t>Delete(</a:t>
            </a:r>
            <a:r>
              <a:rPr lang="en-US" sz="2400">
                <a:solidFill>
                  <a:srgbClr val="FF0000"/>
                </a:solidFill>
                <a:latin typeface="Times New Roman" panose="02020603050405020304" pitchFamily="18" charset="0"/>
              </a:rPr>
              <a:t>17</a:t>
            </a:r>
            <a:r>
              <a:rPr lang="en-US" sz="2400">
                <a:latin typeface="Times New Roman" panose="02020603050405020304" pitchFamily="18" charset="0"/>
              </a:rPr>
              <a:t>)</a:t>
            </a:r>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44</a:t>
            </a:fld>
            <a:endParaRPr lang="en-US"/>
          </a:p>
        </p:txBody>
      </p:sp>
    </p:spTree>
    <p:extLst>
      <p:ext uri="{BB962C8B-B14F-4D97-AF65-F5344CB8AC3E}">
        <p14:creationId xmlns:p14="http://schemas.microsoft.com/office/powerpoint/2010/main" val="1871859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normAutofit/>
          </a:bodyPr>
          <a:lstStyle/>
          <a:p>
            <a:r>
              <a:rPr lang="en-US" dirty="0"/>
              <a:t>Deletion </a:t>
            </a:r>
            <a:r>
              <a:rPr lang="en-US" dirty="0" smtClean="0"/>
              <a:t>- One </a:t>
            </a:r>
            <a:r>
              <a:rPr lang="en-US" dirty="0"/>
              <a:t>Child </a:t>
            </a:r>
            <a:r>
              <a:rPr lang="en-US" dirty="0" smtClean="0"/>
              <a:t>Case</a:t>
            </a:r>
            <a:endParaRPr lang="en-US" dirty="0"/>
          </a:p>
        </p:txBody>
      </p:sp>
      <p:sp>
        <p:nvSpPr>
          <p:cNvPr id="268291" name="Oval 3"/>
          <p:cNvSpPr>
            <a:spLocks noChangeAspect="1" noChangeArrowheads="1"/>
          </p:cNvSpPr>
          <p:nvPr/>
        </p:nvSpPr>
        <p:spPr bwMode="auto">
          <a:xfrm>
            <a:off x="75438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20</a:t>
            </a:r>
          </a:p>
        </p:txBody>
      </p:sp>
      <p:sp>
        <p:nvSpPr>
          <p:cNvPr id="268292" name="Oval 4"/>
          <p:cNvSpPr>
            <a:spLocks noChangeAspect="1" noChangeArrowheads="1"/>
          </p:cNvSpPr>
          <p:nvPr/>
        </p:nvSpPr>
        <p:spPr bwMode="auto">
          <a:xfrm>
            <a:off x="54102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9</a:t>
            </a:r>
          </a:p>
        </p:txBody>
      </p:sp>
      <p:sp>
        <p:nvSpPr>
          <p:cNvPr id="268293" name="Oval 5"/>
          <p:cNvSpPr>
            <a:spLocks noChangeAspect="1" noChangeArrowheads="1"/>
          </p:cNvSpPr>
          <p:nvPr/>
        </p:nvSpPr>
        <p:spPr bwMode="auto">
          <a:xfrm>
            <a:off x="43434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268294" name="Oval 6"/>
          <p:cNvSpPr>
            <a:spLocks noChangeAspect="1" noChangeArrowheads="1"/>
          </p:cNvSpPr>
          <p:nvPr/>
        </p:nvSpPr>
        <p:spPr bwMode="auto">
          <a:xfrm>
            <a:off x="7010400" y="2794000"/>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solidFill>
                  <a:srgbClr val="FF0000"/>
                </a:solidFill>
                <a:latin typeface="Times New Roman" panose="02020603050405020304" pitchFamily="18" charset="0"/>
              </a:rPr>
              <a:t>15</a:t>
            </a:r>
          </a:p>
        </p:txBody>
      </p:sp>
      <p:sp>
        <p:nvSpPr>
          <p:cNvPr id="268295" name="Oval 7"/>
          <p:cNvSpPr>
            <a:spLocks noChangeAspect="1" noChangeArrowheads="1"/>
          </p:cNvSpPr>
          <p:nvPr/>
        </p:nvSpPr>
        <p:spPr bwMode="auto">
          <a:xfrm>
            <a:off x="4876800" y="2794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5</a:t>
            </a:r>
          </a:p>
        </p:txBody>
      </p:sp>
      <p:sp>
        <p:nvSpPr>
          <p:cNvPr id="268296" name="Oval 8"/>
          <p:cNvSpPr>
            <a:spLocks noChangeAspect="1" noChangeArrowheads="1"/>
          </p:cNvSpPr>
          <p:nvPr/>
        </p:nvSpPr>
        <p:spPr bwMode="auto">
          <a:xfrm>
            <a:off x="5943600" y="1905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10</a:t>
            </a:r>
          </a:p>
        </p:txBody>
      </p:sp>
      <p:cxnSp>
        <p:nvCxnSpPr>
          <p:cNvPr id="268297" name="AutoShape 9"/>
          <p:cNvCxnSpPr>
            <a:cxnSpLocks noChangeShapeType="1"/>
            <a:stCxn id="268296" idx="3"/>
            <a:endCxn id="268295" idx="0"/>
          </p:cNvCxnSpPr>
          <p:nvPr/>
        </p:nvCxnSpPr>
        <p:spPr bwMode="auto">
          <a:xfrm flipH="1">
            <a:off x="5067301" y="22494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298" name="AutoShape 10"/>
          <p:cNvCxnSpPr>
            <a:cxnSpLocks noChangeShapeType="1"/>
            <a:stCxn id="268296" idx="5"/>
            <a:endCxn id="268294" idx="0"/>
          </p:cNvCxnSpPr>
          <p:nvPr/>
        </p:nvCxnSpPr>
        <p:spPr bwMode="auto">
          <a:xfrm>
            <a:off x="6269038" y="22494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299" name="AutoShape 11"/>
          <p:cNvCxnSpPr>
            <a:cxnSpLocks noChangeShapeType="1"/>
            <a:stCxn id="268294" idx="5"/>
            <a:endCxn id="268291" idx="0"/>
          </p:cNvCxnSpPr>
          <p:nvPr/>
        </p:nvCxnSpPr>
        <p:spPr bwMode="auto">
          <a:xfrm>
            <a:off x="7335838" y="31384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300" name="AutoShape 12"/>
          <p:cNvCxnSpPr>
            <a:cxnSpLocks noChangeShapeType="1"/>
            <a:stCxn id="268295" idx="3"/>
            <a:endCxn id="268293" idx="0"/>
          </p:cNvCxnSpPr>
          <p:nvPr/>
        </p:nvCxnSpPr>
        <p:spPr bwMode="auto">
          <a:xfrm flipH="1">
            <a:off x="4533901" y="31384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301" name="AutoShape 13"/>
          <p:cNvCxnSpPr>
            <a:cxnSpLocks noChangeShapeType="1"/>
            <a:stCxn id="268295" idx="5"/>
            <a:endCxn id="268292" idx="0"/>
          </p:cNvCxnSpPr>
          <p:nvPr/>
        </p:nvCxnSpPr>
        <p:spPr bwMode="auto">
          <a:xfrm>
            <a:off x="5202238" y="31384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8302" name="Oval 14"/>
          <p:cNvSpPr>
            <a:spLocks noChangeAspect="1" noChangeArrowheads="1"/>
          </p:cNvSpPr>
          <p:nvPr/>
        </p:nvSpPr>
        <p:spPr bwMode="auto">
          <a:xfrm>
            <a:off x="7810500" y="4572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30</a:t>
            </a:r>
          </a:p>
        </p:txBody>
      </p:sp>
      <p:cxnSp>
        <p:nvCxnSpPr>
          <p:cNvPr id="268303" name="AutoShape 15"/>
          <p:cNvCxnSpPr>
            <a:cxnSpLocks noChangeShapeType="1"/>
            <a:stCxn id="268291" idx="5"/>
            <a:endCxn id="268302" idx="0"/>
          </p:cNvCxnSpPr>
          <p:nvPr/>
        </p:nvCxnSpPr>
        <p:spPr bwMode="auto">
          <a:xfrm>
            <a:off x="7869238" y="40274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8304" name="Oval 16"/>
          <p:cNvSpPr>
            <a:spLocks noChangeAspect="1" noChangeArrowheads="1"/>
          </p:cNvSpPr>
          <p:nvPr/>
        </p:nvSpPr>
        <p:spPr bwMode="auto">
          <a:xfrm>
            <a:off x="5143500" y="4572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cxnSp>
        <p:nvCxnSpPr>
          <p:cNvPr id="268305" name="AutoShape 17"/>
          <p:cNvCxnSpPr>
            <a:cxnSpLocks noChangeShapeType="1"/>
            <a:stCxn id="268292" idx="3"/>
            <a:endCxn id="268304" idx="0"/>
          </p:cNvCxnSpPr>
          <p:nvPr/>
        </p:nvCxnSpPr>
        <p:spPr bwMode="auto">
          <a:xfrm flipH="1">
            <a:off x="5334001" y="4027488"/>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8306" name="Text Box 18"/>
          <p:cNvSpPr txBox="1">
            <a:spLocks noChangeArrowheads="1"/>
          </p:cNvSpPr>
          <p:nvPr/>
        </p:nvSpPr>
        <p:spPr bwMode="auto">
          <a:xfrm>
            <a:off x="2476500" y="1905000"/>
            <a:ext cx="148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anose="02020603050405020304" pitchFamily="18" charset="0"/>
              </a:rPr>
              <a:t>Delete(</a:t>
            </a:r>
            <a:r>
              <a:rPr lang="en-US" sz="2400">
                <a:solidFill>
                  <a:srgbClr val="FF0000"/>
                </a:solidFill>
                <a:latin typeface="Times New Roman" panose="02020603050405020304" pitchFamily="18" charset="0"/>
              </a:rPr>
              <a:t>15</a:t>
            </a:r>
            <a:r>
              <a:rPr lang="en-US" sz="2400">
                <a:latin typeface="Times New Roman" panose="02020603050405020304" pitchFamily="18" charset="0"/>
              </a:rPr>
              <a:t>)</a:t>
            </a:r>
          </a:p>
        </p:txBody>
      </p:sp>
      <p:sp>
        <p:nvSpPr>
          <p:cNvPr id="2" name="TextBox 1"/>
          <p:cNvSpPr txBox="1"/>
          <p:nvPr/>
        </p:nvSpPr>
        <p:spPr>
          <a:xfrm>
            <a:off x="1145219" y="2794000"/>
            <a:ext cx="2817181" cy="1200329"/>
          </a:xfrm>
          <a:prstGeom prst="rect">
            <a:avLst/>
          </a:prstGeom>
          <a:noFill/>
        </p:spPr>
        <p:txBody>
          <a:bodyPr wrap="square" rtlCol="0">
            <a:spAutoFit/>
          </a:bodyPr>
          <a:lstStyle/>
          <a:p>
            <a:pPr algn="just"/>
            <a:r>
              <a:rPr lang="en-US" b="1" dirty="0" smtClean="0"/>
              <a:t>Procedure:</a:t>
            </a:r>
          </a:p>
          <a:p>
            <a:pPr algn="just"/>
            <a:r>
              <a:rPr lang="en-US" dirty="0" smtClean="0"/>
              <a:t>Append the child of deleted node to parent node and then delete</a:t>
            </a:r>
            <a:endParaRPr lang="en-US" dirty="0"/>
          </a:p>
        </p:txBody>
      </p:sp>
      <p:sp>
        <p:nvSpPr>
          <p:cNvPr id="3" name="Footer Placeholder 2"/>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45</a:t>
            </a:fld>
            <a:endParaRPr lang="en-US"/>
          </a:p>
        </p:txBody>
      </p:sp>
    </p:spTree>
    <p:extLst>
      <p:ext uri="{BB962C8B-B14F-4D97-AF65-F5344CB8AC3E}">
        <p14:creationId xmlns:p14="http://schemas.microsoft.com/office/powerpoint/2010/main" val="297125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r>
              <a:rPr lang="en-US"/>
              <a:t>Deletion - Two Child Case</a:t>
            </a:r>
          </a:p>
        </p:txBody>
      </p:sp>
      <p:sp>
        <p:nvSpPr>
          <p:cNvPr id="313347" name="Oval 3"/>
          <p:cNvSpPr>
            <a:spLocks noChangeAspect="1" noChangeArrowheads="1"/>
          </p:cNvSpPr>
          <p:nvPr/>
        </p:nvSpPr>
        <p:spPr bwMode="auto">
          <a:xfrm>
            <a:off x="9753600" y="3733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30</a:t>
            </a:r>
          </a:p>
        </p:txBody>
      </p:sp>
      <p:sp>
        <p:nvSpPr>
          <p:cNvPr id="313348" name="Oval 4"/>
          <p:cNvSpPr>
            <a:spLocks noChangeAspect="1" noChangeArrowheads="1"/>
          </p:cNvSpPr>
          <p:nvPr/>
        </p:nvSpPr>
        <p:spPr bwMode="auto">
          <a:xfrm>
            <a:off x="7620000" y="3733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9</a:t>
            </a:r>
          </a:p>
        </p:txBody>
      </p:sp>
      <p:sp>
        <p:nvSpPr>
          <p:cNvPr id="313349" name="Oval 5"/>
          <p:cNvSpPr>
            <a:spLocks noChangeAspect="1" noChangeArrowheads="1"/>
          </p:cNvSpPr>
          <p:nvPr/>
        </p:nvSpPr>
        <p:spPr bwMode="auto">
          <a:xfrm>
            <a:off x="6553200" y="3733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313350" name="Oval 6"/>
          <p:cNvSpPr>
            <a:spLocks noChangeAspect="1" noChangeArrowheads="1"/>
          </p:cNvSpPr>
          <p:nvPr/>
        </p:nvSpPr>
        <p:spPr bwMode="auto">
          <a:xfrm>
            <a:off x="9220200" y="2844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20</a:t>
            </a:r>
          </a:p>
        </p:txBody>
      </p:sp>
      <p:sp>
        <p:nvSpPr>
          <p:cNvPr id="313351" name="Oval 7"/>
          <p:cNvSpPr>
            <a:spLocks noChangeAspect="1" noChangeArrowheads="1"/>
          </p:cNvSpPr>
          <p:nvPr/>
        </p:nvSpPr>
        <p:spPr bwMode="auto">
          <a:xfrm>
            <a:off x="7086600" y="2844800"/>
            <a:ext cx="381000" cy="3810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5</a:t>
            </a:r>
          </a:p>
        </p:txBody>
      </p:sp>
      <p:sp>
        <p:nvSpPr>
          <p:cNvPr id="313352" name="Oval 8"/>
          <p:cNvSpPr>
            <a:spLocks noChangeAspect="1" noChangeArrowheads="1"/>
          </p:cNvSpPr>
          <p:nvPr/>
        </p:nvSpPr>
        <p:spPr bwMode="auto">
          <a:xfrm>
            <a:off x="8153400" y="1955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10</a:t>
            </a:r>
          </a:p>
        </p:txBody>
      </p:sp>
      <p:cxnSp>
        <p:nvCxnSpPr>
          <p:cNvPr id="313353" name="AutoShape 9"/>
          <p:cNvCxnSpPr>
            <a:cxnSpLocks noChangeShapeType="1"/>
            <a:stCxn id="313352" idx="3"/>
            <a:endCxn id="313351" idx="0"/>
          </p:cNvCxnSpPr>
          <p:nvPr/>
        </p:nvCxnSpPr>
        <p:spPr bwMode="auto">
          <a:xfrm flipH="1">
            <a:off x="7277101" y="23002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54" name="AutoShape 10"/>
          <p:cNvCxnSpPr>
            <a:cxnSpLocks noChangeShapeType="1"/>
            <a:stCxn id="313352" idx="5"/>
            <a:endCxn id="313350" idx="0"/>
          </p:cNvCxnSpPr>
          <p:nvPr/>
        </p:nvCxnSpPr>
        <p:spPr bwMode="auto">
          <a:xfrm>
            <a:off x="8478838" y="2300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55" name="AutoShape 11"/>
          <p:cNvCxnSpPr>
            <a:cxnSpLocks noChangeShapeType="1"/>
            <a:stCxn id="313350" idx="5"/>
            <a:endCxn id="313347" idx="0"/>
          </p:cNvCxnSpPr>
          <p:nvPr/>
        </p:nvCxnSpPr>
        <p:spPr bwMode="auto">
          <a:xfrm>
            <a:off x="9545638" y="3189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56" name="AutoShape 12"/>
          <p:cNvCxnSpPr>
            <a:cxnSpLocks noChangeShapeType="1"/>
            <a:stCxn id="313351" idx="3"/>
            <a:endCxn id="313349" idx="0"/>
          </p:cNvCxnSpPr>
          <p:nvPr/>
        </p:nvCxnSpPr>
        <p:spPr bwMode="auto">
          <a:xfrm flipH="1">
            <a:off x="6743701" y="31892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57" name="AutoShape 13"/>
          <p:cNvCxnSpPr>
            <a:cxnSpLocks noChangeShapeType="1"/>
            <a:stCxn id="313351" idx="5"/>
            <a:endCxn id="313348" idx="0"/>
          </p:cNvCxnSpPr>
          <p:nvPr/>
        </p:nvCxnSpPr>
        <p:spPr bwMode="auto">
          <a:xfrm>
            <a:off x="7412038" y="3189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58" name="Oval 14"/>
          <p:cNvSpPr>
            <a:spLocks noChangeAspect="1" noChangeArrowheads="1"/>
          </p:cNvSpPr>
          <p:nvPr/>
        </p:nvSpPr>
        <p:spPr bwMode="auto">
          <a:xfrm>
            <a:off x="7353300" y="4622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cxnSp>
        <p:nvCxnSpPr>
          <p:cNvPr id="313359" name="AutoShape 15"/>
          <p:cNvCxnSpPr>
            <a:cxnSpLocks noChangeShapeType="1"/>
            <a:stCxn id="313348" idx="3"/>
            <a:endCxn id="313358" idx="0"/>
          </p:cNvCxnSpPr>
          <p:nvPr/>
        </p:nvCxnSpPr>
        <p:spPr bwMode="auto">
          <a:xfrm flipH="1">
            <a:off x="7543801" y="4078288"/>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60" name="Text Box 16"/>
          <p:cNvSpPr txBox="1">
            <a:spLocks noChangeArrowheads="1"/>
          </p:cNvSpPr>
          <p:nvPr/>
        </p:nvSpPr>
        <p:spPr bwMode="auto">
          <a:xfrm>
            <a:off x="5029200" y="4343400"/>
            <a:ext cx="1333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anose="02020603050405020304" pitchFamily="18" charset="0"/>
              </a:rPr>
              <a:t>Delete(5)</a:t>
            </a:r>
          </a:p>
        </p:txBody>
      </p:sp>
      <p:sp>
        <p:nvSpPr>
          <p:cNvPr id="313361" name="Text Box 17"/>
          <p:cNvSpPr txBox="1">
            <a:spLocks noChangeArrowheads="1"/>
          </p:cNvSpPr>
          <p:nvPr/>
        </p:nvSpPr>
        <p:spPr bwMode="auto">
          <a:xfrm>
            <a:off x="2133600" y="52578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en-US" sz="2400">
              <a:latin typeface="Times New Roman" panose="02020603050405020304" pitchFamily="18" charset="0"/>
            </a:endParaRPr>
          </a:p>
        </p:txBody>
      </p:sp>
      <p:sp>
        <p:nvSpPr>
          <p:cNvPr id="22" name="TextBox 21"/>
          <p:cNvSpPr txBox="1"/>
          <p:nvPr/>
        </p:nvSpPr>
        <p:spPr>
          <a:xfrm>
            <a:off x="1145219" y="2794000"/>
            <a:ext cx="2817181" cy="1754326"/>
          </a:xfrm>
          <a:prstGeom prst="rect">
            <a:avLst/>
          </a:prstGeom>
          <a:noFill/>
        </p:spPr>
        <p:txBody>
          <a:bodyPr wrap="square" rtlCol="0">
            <a:spAutoFit/>
          </a:bodyPr>
          <a:lstStyle/>
          <a:p>
            <a:pPr algn="just"/>
            <a:r>
              <a:rPr lang="en-US" b="1" dirty="0" smtClean="0"/>
              <a:t>Procedure:</a:t>
            </a:r>
          </a:p>
          <a:p>
            <a:pPr algn="just"/>
            <a:r>
              <a:rPr lang="en-US" dirty="0" smtClean="0"/>
              <a:t>Take left sub tree maximum or right sub tree minimum and replace with the deleted element </a:t>
            </a:r>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46</a:t>
            </a:fld>
            <a:endParaRPr lang="en-US"/>
          </a:p>
        </p:txBody>
      </p:sp>
    </p:spTree>
    <p:extLst>
      <p:ext uri="{BB962C8B-B14F-4D97-AF65-F5344CB8AC3E}">
        <p14:creationId xmlns:p14="http://schemas.microsoft.com/office/powerpoint/2010/main" val="3504184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807868" y="1117785"/>
            <a:ext cx="8910222"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smtClean="0"/>
              <a:t>Generally searching of a node in BST is O(log n) where n is the total number of nodes.</a:t>
            </a:r>
          </a:p>
          <a:p>
            <a:pPr marL="285750" indent="-285750" algn="just">
              <a:buFont typeface="Wingdings" panose="05000000000000000000" pitchFamily="2" charset="2"/>
              <a:buChar char="Ø"/>
            </a:pPr>
            <a:r>
              <a:rPr lang="en-US" dirty="0" smtClean="0"/>
              <a:t>But in Worst case it will get O(n) time complexity to search for a node i.e., when the tree is completely left skewed or right skewed BST.</a:t>
            </a:r>
          </a:p>
          <a:p>
            <a:pPr algn="just"/>
            <a:endParaRPr lang="en-US" dirty="0"/>
          </a:p>
          <a:p>
            <a:pPr algn="just"/>
            <a:r>
              <a:rPr lang="en-US" dirty="0" smtClean="0"/>
              <a:t>        So, to overcome this drawback, we move for Balanced Binary Search Trees:</a:t>
            </a:r>
          </a:p>
          <a:p>
            <a:pPr algn="just"/>
            <a:endParaRPr lang="en-US" dirty="0"/>
          </a:p>
          <a:p>
            <a:pPr algn="just"/>
            <a:r>
              <a:rPr lang="en-US" dirty="0" smtClean="0"/>
              <a:t>       1) AVL Trees</a:t>
            </a:r>
          </a:p>
          <a:p>
            <a:pPr algn="just"/>
            <a:r>
              <a:rPr lang="en-US" dirty="0"/>
              <a:t> </a:t>
            </a:r>
            <a:r>
              <a:rPr lang="en-US" dirty="0" smtClean="0"/>
              <a:t>      2) Red Black Trees</a:t>
            </a:r>
          </a:p>
          <a:p>
            <a:pPr algn="just"/>
            <a:r>
              <a:rPr lang="en-US" dirty="0"/>
              <a:t> </a:t>
            </a:r>
            <a:r>
              <a:rPr lang="en-US" dirty="0" smtClean="0"/>
              <a:t>      3) Splay Trees</a:t>
            </a:r>
          </a:p>
          <a:p>
            <a:pPr algn="just"/>
            <a:r>
              <a:rPr lang="en-US" dirty="0"/>
              <a:t> </a:t>
            </a:r>
            <a:r>
              <a:rPr lang="en-US" dirty="0" smtClean="0"/>
              <a:t>       </a:t>
            </a:r>
          </a:p>
          <a:p>
            <a:pPr algn="just"/>
            <a:r>
              <a:rPr lang="en-US" dirty="0"/>
              <a:t> </a:t>
            </a:r>
            <a:r>
              <a:rPr lang="en-US" dirty="0" smtClean="0"/>
              <a:t>        where you will get a time complexity for searching is O(log n) </a:t>
            </a:r>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47</a:t>
            </a:fld>
            <a:endParaRPr lang="en-US"/>
          </a:p>
        </p:txBody>
      </p:sp>
    </p:spTree>
    <p:extLst>
      <p:ext uri="{BB962C8B-B14F-4D97-AF65-F5344CB8AC3E}">
        <p14:creationId xmlns:p14="http://schemas.microsoft.com/office/powerpoint/2010/main" val="3787760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0075" y="-572770"/>
            <a:ext cx="11012170" cy="190500"/>
          </a:xfrm>
        </p:spPr>
        <p:txBody>
          <a:bodyPr>
            <a:normAutofit fontScale="90000"/>
          </a:bodyPr>
          <a:lstStyle/>
          <a:p>
            <a:endParaRPr lang="en-US"/>
          </a:p>
        </p:txBody>
      </p:sp>
      <p:sp>
        <p:nvSpPr>
          <p:cNvPr id="3" name="Content Placeholder 2"/>
          <p:cNvSpPr>
            <a:spLocks noGrp="1"/>
          </p:cNvSpPr>
          <p:nvPr>
            <p:ph idx="1"/>
          </p:nvPr>
        </p:nvSpPr>
        <p:spPr>
          <a:xfrm>
            <a:off x="618491" y="550545"/>
            <a:ext cx="9164702" cy="5654040"/>
          </a:xfrm>
        </p:spPr>
        <p:txBody>
          <a:bodyPr>
            <a:normAutofit/>
          </a:bodyPr>
          <a:lstStyle/>
          <a:p>
            <a:pPr marL="0" indent="0">
              <a:buNone/>
            </a:pPr>
            <a:r>
              <a:rPr lang="en-US" sz="3600" dirty="0"/>
              <a:t>		</a:t>
            </a:r>
            <a:r>
              <a:rPr lang="en-US" dirty="0">
                <a:solidFill>
                  <a:schemeClr val="tx1"/>
                </a:solidFill>
              </a:rPr>
              <a:t>	</a:t>
            </a:r>
            <a:endParaRPr lang="en-US" dirty="0" smtClean="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a:buFont typeface="Wingdings" panose="05000000000000000000" charset="0"/>
              <a:buChar char="Ø"/>
            </a:pPr>
            <a:r>
              <a:rPr lang="en-US" dirty="0">
                <a:solidFill>
                  <a:schemeClr val="tx1"/>
                </a:solidFill>
              </a:rPr>
              <a:t>An AVL TREE is a Binary Search Tree with balance condition in which the sub-trees of each node can differ by at most 1 in their height. </a:t>
            </a:r>
          </a:p>
          <a:p>
            <a:pPr>
              <a:buFont typeface="Wingdings" panose="05000000000000000000" charset="0"/>
              <a:buChar char="Ø"/>
            </a:pPr>
            <a:r>
              <a:rPr lang="en-US" dirty="0">
                <a:solidFill>
                  <a:schemeClr val="tx1"/>
                </a:solidFill>
              </a:rPr>
              <a:t>The technique of balancing the height of binary trees was developed by </a:t>
            </a:r>
            <a:r>
              <a:rPr lang="en-US" dirty="0" err="1">
                <a:solidFill>
                  <a:schemeClr val="tx1"/>
                </a:solidFill>
              </a:rPr>
              <a:t>Adelson</a:t>
            </a:r>
            <a:r>
              <a:rPr lang="en-US" dirty="0">
                <a:solidFill>
                  <a:schemeClr val="tx1"/>
                </a:solidFill>
              </a:rPr>
              <a:t>, </a:t>
            </a:r>
            <a:r>
              <a:rPr lang="en-US" dirty="0" err="1">
                <a:solidFill>
                  <a:schemeClr val="tx1"/>
                </a:solidFill>
              </a:rPr>
              <a:t>Velskii</a:t>
            </a:r>
            <a:r>
              <a:rPr lang="en-US" dirty="0">
                <a:solidFill>
                  <a:schemeClr val="tx1"/>
                </a:solidFill>
              </a:rPr>
              <a:t>, and </a:t>
            </a:r>
            <a:r>
              <a:rPr lang="en-US" dirty="0" err="1">
                <a:solidFill>
                  <a:schemeClr val="tx1"/>
                </a:solidFill>
              </a:rPr>
              <a:t>Landi</a:t>
            </a:r>
            <a:r>
              <a:rPr lang="en-US" dirty="0">
                <a:solidFill>
                  <a:schemeClr val="tx1"/>
                </a:solidFill>
              </a:rPr>
              <a:t> and hence given the short form as AVL tree or Balanced </a:t>
            </a:r>
            <a:r>
              <a:rPr lang="en-US" dirty="0" smtClean="0">
                <a:solidFill>
                  <a:schemeClr val="tx1"/>
                </a:solidFill>
              </a:rPr>
              <a:t>Binary search </a:t>
            </a:r>
            <a:r>
              <a:rPr lang="en-US" dirty="0">
                <a:solidFill>
                  <a:schemeClr val="tx1"/>
                </a:solidFill>
              </a:rPr>
              <a:t>Tree. </a:t>
            </a:r>
          </a:p>
        </p:txBody>
      </p:sp>
      <p:sp>
        <p:nvSpPr>
          <p:cNvPr id="4" name="Title 1"/>
          <p:cNvSpPr txBox="1">
            <a:spLocks/>
          </p:cNvSpPr>
          <p:nvPr/>
        </p:nvSpPr>
        <p:spPr>
          <a:xfrm>
            <a:off x="20002" y="455385"/>
            <a:ext cx="12191999" cy="1107661"/>
          </a:xfrm>
          <a:prstGeom prst="rect">
            <a:avLst/>
          </a:prstGeom>
          <a:solidFill>
            <a:srgbClr val="0069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smtClean="0"/>
              <a:t>AVL Trees</a:t>
            </a:r>
            <a:endParaRPr lang="en-US" sz="3200" b="1" dirty="0">
              <a:solidFill>
                <a:srgbClr val="FFFFFF"/>
              </a:solidFill>
            </a:endParaRPr>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48</a:t>
            </a:fld>
            <a:endParaRPr lang="en-US"/>
          </a:p>
        </p:txBody>
      </p:sp>
    </p:spTree>
    <p:extLst>
      <p:ext uri="{BB962C8B-B14F-4D97-AF65-F5344CB8AC3E}">
        <p14:creationId xmlns:p14="http://schemas.microsoft.com/office/powerpoint/2010/main" val="3085807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flipV="1">
            <a:off x="600075" y="-895985"/>
            <a:ext cx="11012170" cy="547370"/>
          </a:xfrm>
        </p:spPr>
        <p:txBody>
          <a:bodyPr>
            <a:normAutofit fontScale="90000"/>
          </a:bodyPr>
          <a:lstStyle/>
          <a:p>
            <a:endParaRPr lang="en-US"/>
          </a:p>
        </p:txBody>
      </p:sp>
      <p:sp>
        <p:nvSpPr>
          <p:cNvPr id="2" name="Content Placeholder 1"/>
          <p:cNvSpPr>
            <a:spLocks noGrp="1"/>
          </p:cNvSpPr>
          <p:nvPr>
            <p:ph idx="1"/>
          </p:nvPr>
        </p:nvSpPr>
        <p:spPr>
          <a:xfrm>
            <a:off x="618491" y="498475"/>
            <a:ext cx="9892670" cy="5706110"/>
          </a:xfrm>
        </p:spPr>
        <p:txBody>
          <a:bodyPr>
            <a:normAutofit fontScale="97500"/>
          </a:bodyPr>
          <a:lstStyle/>
          <a:p>
            <a:pPr marL="0" indent="0">
              <a:buNone/>
            </a:pPr>
            <a:r>
              <a:rPr lang="en-US" sz="6000" b="1" dirty="0" smtClean="0">
                <a:solidFill>
                  <a:srgbClr val="FF0000"/>
                </a:solidFill>
              </a:rPr>
              <a:t>   </a:t>
            </a:r>
            <a:r>
              <a:rPr lang="en-US" sz="3900" dirty="0" smtClean="0">
                <a:solidFill>
                  <a:srgbClr val="92D050"/>
                </a:solidFill>
              </a:rPr>
              <a:t>Why </a:t>
            </a:r>
            <a:r>
              <a:rPr lang="en-US" sz="3900" dirty="0">
                <a:solidFill>
                  <a:srgbClr val="92D050"/>
                </a:solidFill>
              </a:rPr>
              <a:t>we are moving to AVL TREES</a:t>
            </a:r>
            <a:r>
              <a:rPr lang="en-US" sz="3900" dirty="0" smtClean="0">
                <a:solidFill>
                  <a:srgbClr val="92D050"/>
                </a:solidFill>
              </a:rPr>
              <a:t>?</a:t>
            </a:r>
            <a:endParaRPr lang="en-US" sz="3900" dirty="0">
              <a:solidFill>
                <a:srgbClr val="92D050"/>
              </a:solidFill>
            </a:endParaRPr>
          </a:p>
          <a:p>
            <a:pPr lvl="0">
              <a:buFont typeface="Wingdings" panose="05000000000000000000" charset="0"/>
              <a:buChar char="Ø"/>
            </a:pPr>
            <a:r>
              <a:rPr lang="en-US" sz="2000" dirty="0">
                <a:solidFill>
                  <a:schemeClr val="tx1"/>
                </a:solidFill>
              </a:rPr>
              <a:t>The disadvantage of a binary search tree is that its height can be as large as N-1.</a:t>
            </a:r>
          </a:p>
          <a:p>
            <a:pPr>
              <a:buFont typeface="Wingdings" panose="05000000000000000000" charset="0"/>
              <a:buChar char="Ø"/>
            </a:pPr>
            <a:r>
              <a:rPr lang="en-US" sz="2000" dirty="0">
                <a:solidFill>
                  <a:schemeClr val="tx1"/>
                </a:solidFill>
              </a:rPr>
              <a:t>This means that the time needed to perform insertion</a:t>
            </a:r>
            <a:r>
              <a:rPr lang="en-US" sz="2000" dirty="0" smtClean="0">
                <a:solidFill>
                  <a:schemeClr val="tx1"/>
                </a:solidFill>
              </a:rPr>
              <a:t>, deletion </a:t>
            </a:r>
            <a:r>
              <a:rPr lang="en-US" sz="2000" dirty="0">
                <a:solidFill>
                  <a:schemeClr val="tx1"/>
                </a:solidFill>
              </a:rPr>
              <a:t>and many other operations can be O(N) in the worst case.</a:t>
            </a:r>
          </a:p>
          <a:p>
            <a:pPr>
              <a:buFont typeface="Wingdings" panose="05000000000000000000" charset="0"/>
              <a:buChar char="Ø"/>
            </a:pPr>
            <a:r>
              <a:rPr lang="en-US" sz="2000" dirty="0">
                <a:solidFill>
                  <a:schemeClr val="tx1"/>
                </a:solidFill>
              </a:rPr>
              <a:t>So we need a tree with small height.</a:t>
            </a:r>
          </a:p>
          <a:p>
            <a:pPr>
              <a:buFont typeface="Wingdings" panose="05000000000000000000" charset="0"/>
              <a:buChar char="Ø"/>
            </a:pPr>
            <a:r>
              <a:rPr lang="en-US" sz="2000" dirty="0">
                <a:solidFill>
                  <a:schemeClr val="tx1"/>
                </a:solidFill>
              </a:rPr>
              <a:t>A binary </a:t>
            </a:r>
            <a:r>
              <a:rPr lang="en-US" sz="2000" dirty="0" smtClean="0">
                <a:solidFill>
                  <a:schemeClr val="tx1"/>
                </a:solidFill>
              </a:rPr>
              <a:t>search tree </a:t>
            </a:r>
            <a:r>
              <a:rPr lang="en-US" sz="2000" dirty="0">
                <a:solidFill>
                  <a:schemeClr val="tx1"/>
                </a:solidFill>
              </a:rPr>
              <a:t>with N node has height at least </a:t>
            </a:r>
            <a:r>
              <a:rPr lang="en-US" sz="2000" dirty="0" smtClean="0">
                <a:solidFill>
                  <a:schemeClr val="tx1"/>
                </a:solidFill>
              </a:rPr>
              <a:t>O(N) at worst case.</a:t>
            </a:r>
            <a:endParaRPr lang="en-US" sz="2000" dirty="0">
              <a:solidFill>
                <a:schemeClr val="tx1"/>
              </a:solidFill>
            </a:endParaRPr>
          </a:p>
          <a:p>
            <a:pPr>
              <a:buFont typeface="Wingdings" panose="05000000000000000000" charset="0"/>
              <a:buChar char="Ø"/>
            </a:pPr>
            <a:r>
              <a:rPr lang="en-US" sz="2000" dirty="0">
                <a:solidFill>
                  <a:schemeClr val="tx1"/>
                </a:solidFill>
              </a:rPr>
              <a:t>Thus, our goal is to keep the height of a binary search tree </a:t>
            </a:r>
            <a:r>
              <a:rPr lang="en-US" sz="2000" dirty="0" smtClean="0">
                <a:solidFill>
                  <a:schemeClr val="tx1"/>
                </a:solidFill>
              </a:rPr>
              <a:t>in the worst case also O(log </a:t>
            </a:r>
            <a:r>
              <a:rPr lang="en-US" sz="2000" dirty="0">
                <a:solidFill>
                  <a:schemeClr val="tx1"/>
                </a:solidFill>
              </a:rPr>
              <a:t>N).</a:t>
            </a:r>
          </a:p>
          <a:p>
            <a:pPr>
              <a:buFont typeface="Wingdings" panose="05000000000000000000" charset="0"/>
              <a:buChar char="Ø"/>
            </a:pPr>
            <a:r>
              <a:rPr lang="en-US" sz="2000" dirty="0">
                <a:solidFill>
                  <a:schemeClr val="tx1"/>
                </a:solidFill>
              </a:rPr>
              <a:t>Such trees are called balanced binary search trees. Examples are AVL tree, red-black </a:t>
            </a:r>
            <a:r>
              <a:rPr lang="en-US" sz="2000" dirty="0" smtClean="0">
                <a:solidFill>
                  <a:schemeClr val="tx1"/>
                </a:solidFill>
              </a:rPr>
              <a:t>tree, splay trees , B- Trees etc., </a:t>
            </a:r>
            <a:endParaRPr lang="en-US" sz="2000" dirty="0">
              <a:solidFill>
                <a:schemeClr val="tx1"/>
              </a:solidFill>
            </a:endParaRPr>
          </a:p>
        </p:txBody>
      </p:sp>
      <p:sp>
        <p:nvSpPr>
          <p:cNvPr id="3" name="Footer Placeholder 2"/>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49</a:t>
            </a:fld>
            <a:endParaRPr lang="en-US"/>
          </a:p>
        </p:txBody>
      </p:sp>
    </p:spTree>
    <p:extLst>
      <p:ext uri="{BB962C8B-B14F-4D97-AF65-F5344CB8AC3E}">
        <p14:creationId xmlns:p14="http://schemas.microsoft.com/office/powerpoint/2010/main" val="37483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en-US"/>
              <a:t>Computer Scientist’s View</a:t>
            </a:r>
          </a:p>
        </p:txBody>
      </p:sp>
      <p:pic>
        <p:nvPicPr>
          <p:cNvPr id="368643" name="Picture 3" descr="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133600"/>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368644" name="Text Box 4"/>
          <p:cNvSpPr txBox="1">
            <a:spLocks noChangeArrowheads="1"/>
          </p:cNvSpPr>
          <p:nvPr/>
        </p:nvSpPr>
        <p:spPr bwMode="auto">
          <a:xfrm>
            <a:off x="2057400" y="4495800"/>
            <a:ext cx="1905000" cy="592138"/>
          </a:xfrm>
          <a:prstGeom prst="rect">
            <a:avLst/>
          </a:prstGeom>
          <a:noFill/>
          <a:ln w="12700">
            <a:solidFill>
              <a:srgbClr val="FFFF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3200"/>
              <a:t>branches</a:t>
            </a:r>
          </a:p>
        </p:txBody>
      </p:sp>
      <p:sp>
        <p:nvSpPr>
          <p:cNvPr id="368645" name="Line 5"/>
          <p:cNvSpPr>
            <a:spLocks noChangeShapeType="1"/>
          </p:cNvSpPr>
          <p:nvPr/>
        </p:nvSpPr>
        <p:spPr bwMode="auto">
          <a:xfrm flipV="1">
            <a:off x="3657600" y="3657600"/>
            <a:ext cx="1752600" cy="9906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646" name="Line 6"/>
          <p:cNvSpPr>
            <a:spLocks noChangeShapeType="1"/>
          </p:cNvSpPr>
          <p:nvPr/>
        </p:nvSpPr>
        <p:spPr bwMode="auto">
          <a:xfrm flipV="1">
            <a:off x="3733800" y="4038600"/>
            <a:ext cx="1447800" cy="8382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647" name="Line 7"/>
          <p:cNvSpPr>
            <a:spLocks noChangeShapeType="1"/>
          </p:cNvSpPr>
          <p:nvPr/>
        </p:nvSpPr>
        <p:spPr bwMode="auto">
          <a:xfrm flipH="1">
            <a:off x="6248400" y="3200400"/>
            <a:ext cx="1981200" cy="9144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648" name="Line 8"/>
          <p:cNvSpPr>
            <a:spLocks noChangeShapeType="1"/>
          </p:cNvSpPr>
          <p:nvPr/>
        </p:nvSpPr>
        <p:spPr bwMode="auto">
          <a:xfrm flipH="1">
            <a:off x="6324600" y="3352800"/>
            <a:ext cx="1981200" cy="9144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649" name="Text Box 9"/>
          <p:cNvSpPr txBox="1">
            <a:spLocks noChangeArrowheads="1"/>
          </p:cNvSpPr>
          <p:nvPr/>
        </p:nvSpPr>
        <p:spPr bwMode="auto">
          <a:xfrm>
            <a:off x="8229600" y="26670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3200"/>
              <a:t>leaves</a:t>
            </a:r>
          </a:p>
        </p:txBody>
      </p:sp>
      <p:sp>
        <p:nvSpPr>
          <p:cNvPr id="368650" name="Line 10"/>
          <p:cNvSpPr>
            <a:spLocks noChangeShapeType="1"/>
          </p:cNvSpPr>
          <p:nvPr/>
        </p:nvSpPr>
        <p:spPr bwMode="auto">
          <a:xfrm flipH="1">
            <a:off x="6096000" y="3048000"/>
            <a:ext cx="1981200" cy="914400"/>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8651" name="Group 11"/>
          <p:cNvGrpSpPr>
            <a:grpSpLocks/>
          </p:cNvGrpSpPr>
          <p:nvPr/>
        </p:nvGrpSpPr>
        <p:grpSpPr bwMode="auto">
          <a:xfrm>
            <a:off x="2667000" y="1752600"/>
            <a:ext cx="2971800" cy="1143000"/>
            <a:chOff x="720" y="1104"/>
            <a:chExt cx="1872" cy="720"/>
          </a:xfrm>
        </p:grpSpPr>
        <p:sp>
          <p:nvSpPr>
            <p:cNvPr id="368652" name="Text Box 12"/>
            <p:cNvSpPr txBox="1">
              <a:spLocks noChangeArrowheads="1"/>
            </p:cNvSpPr>
            <p:nvPr/>
          </p:nvSpPr>
          <p:spPr bwMode="auto">
            <a:xfrm>
              <a:off x="720" y="1104"/>
              <a:ext cx="624" cy="368"/>
            </a:xfrm>
            <a:prstGeom prst="rect">
              <a:avLst/>
            </a:prstGeom>
            <a:noFill/>
            <a:ln w="38100">
              <a:solidFill>
                <a:srgbClr val="FFFF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3200"/>
                <a:t>root</a:t>
              </a:r>
            </a:p>
          </p:txBody>
        </p:sp>
        <p:sp>
          <p:nvSpPr>
            <p:cNvPr id="368653" name="Line 13"/>
            <p:cNvSpPr>
              <a:spLocks noChangeShapeType="1"/>
            </p:cNvSpPr>
            <p:nvPr/>
          </p:nvSpPr>
          <p:spPr bwMode="auto">
            <a:xfrm>
              <a:off x="1200" y="1344"/>
              <a:ext cx="1392" cy="480"/>
            </a:xfrm>
            <a:prstGeom prst="line">
              <a:avLst/>
            </a:prstGeom>
            <a:noFill/>
            <a:ln w="38100">
              <a:solidFill>
                <a:schemeClr val="hlink"/>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8654" name="Group 14"/>
          <p:cNvGrpSpPr>
            <a:grpSpLocks/>
          </p:cNvGrpSpPr>
          <p:nvPr/>
        </p:nvGrpSpPr>
        <p:grpSpPr bwMode="auto">
          <a:xfrm>
            <a:off x="5105400" y="3276600"/>
            <a:ext cx="1676400" cy="2484438"/>
            <a:chOff x="2256" y="2064"/>
            <a:chExt cx="1056" cy="1565"/>
          </a:xfrm>
        </p:grpSpPr>
        <p:sp>
          <p:nvSpPr>
            <p:cNvPr id="368655" name="Line 15"/>
            <p:cNvSpPr>
              <a:spLocks noChangeShapeType="1"/>
            </p:cNvSpPr>
            <p:nvPr/>
          </p:nvSpPr>
          <p:spPr bwMode="auto">
            <a:xfrm>
              <a:off x="2688" y="2064"/>
              <a:ext cx="0" cy="1248"/>
            </a:xfrm>
            <a:prstGeom prst="line">
              <a:avLst/>
            </a:prstGeom>
            <a:noFill/>
            <a:ln w="381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656" name="Line 16"/>
            <p:cNvSpPr>
              <a:spLocks noChangeShapeType="1"/>
            </p:cNvSpPr>
            <p:nvPr/>
          </p:nvSpPr>
          <p:spPr bwMode="auto">
            <a:xfrm>
              <a:off x="2544" y="2256"/>
              <a:ext cx="0" cy="1056"/>
            </a:xfrm>
            <a:prstGeom prst="line">
              <a:avLst/>
            </a:prstGeom>
            <a:noFill/>
            <a:ln w="381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657" name="Text Box 17"/>
            <p:cNvSpPr txBox="1">
              <a:spLocks noChangeArrowheads="1"/>
            </p:cNvSpPr>
            <p:nvPr/>
          </p:nvSpPr>
          <p:spPr bwMode="auto">
            <a:xfrm>
              <a:off x="2256" y="3264"/>
              <a:ext cx="105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3200"/>
                <a:t>nodes</a:t>
              </a:r>
            </a:p>
          </p:txBody>
        </p:sp>
      </p:gr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5</a:t>
            </a:fld>
            <a:endParaRPr lang="en-US"/>
          </a:p>
        </p:txBody>
      </p:sp>
    </p:spTree>
    <p:extLst>
      <p:ext uri="{BB962C8B-B14F-4D97-AF65-F5344CB8AC3E}">
        <p14:creationId xmlns:p14="http://schemas.microsoft.com/office/powerpoint/2010/main" val="34625854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flipV="1">
            <a:off x="609600" y="-1053465"/>
            <a:ext cx="10972800" cy="343535"/>
          </a:xfrm>
        </p:spPr>
        <p:txBody>
          <a:bodyPr>
            <a:normAutofit fontScale="90000"/>
          </a:bodyPr>
          <a:lstStyle/>
          <a:p>
            <a:endParaRPr lang="en-US"/>
          </a:p>
        </p:txBody>
      </p:sp>
      <p:sp>
        <p:nvSpPr>
          <p:cNvPr id="2" name="Content Placeholder 1"/>
          <p:cNvSpPr>
            <a:spLocks noGrp="1"/>
          </p:cNvSpPr>
          <p:nvPr>
            <p:ph idx="4294967295"/>
          </p:nvPr>
        </p:nvSpPr>
        <p:spPr>
          <a:xfrm>
            <a:off x="486410" y="654050"/>
            <a:ext cx="10486390" cy="5472430"/>
          </a:xfrm>
        </p:spPr>
        <p:txBody>
          <a:bodyPr/>
          <a:lstStyle/>
          <a:p>
            <a:pPr marL="0" indent="0">
              <a:buNone/>
            </a:pPr>
            <a:endParaRPr lang="en-US" u="sng" dirty="0" smtClean="0"/>
          </a:p>
          <a:p>
            <a:pPr marL="0" indent="0">
              <a:buNone/>
            </a:pPr>
            <a:r>
              <a:rPr lang="en-US" sz="3800" dirty="0">
                <a:solidFill>
                  <a:srgbClr val="92D050"/>
                </a:solidFill>
              </a:rPr>
              <a:t>AVL Tree</a:t>
            </a:r>
            <a:r>
              <a:rPr lang="en-US" sz="3800" dirty="0" smtClean="0">
                <a:solidFill>
                  <a:srgbClr val="92D050"/>
                </a:solidFill>
              </a:rPr>
              <a:t>:</a:t>
            </a:r>
            <a:endParaRPr lang="en-US" dirty="0"/>
          </a:p>
          <a:p>
            <a:pPr marL="0" indent="0">
              <a:buFont typeface="Wingdings" panose="05000000000000000000" charset="0"/>
              <a:buNone/>
            </a:pPr>
            <a:r>
              <a:rPr lang="en-US" dirty="0"/>
              <a:t>1. Sub-trees of each node can </a:t>
            </a:r>
            <a:r>
              <a:rPr lang="en-US" dirty="0" smtClean="0"/>
              <a:t>differ by </a:t>
            </a:r>
            <a:r>
              <a:rPr lang="en-US" dirty="0"/>
              <a:t>at most 1 in their height.</a:t>
            </a:r>
          </a:p>
          <a:p>
            <a:pPr marL="0" indent="0">
              <a:buFont typeface="Wingdings" panose="05000000000000000000" charset="0"/>
              <a:buNone/>
            </a:pPr>
            <a:r>
              <a:rPr lang="en-US" dirty="0"/>
              <a:t>2. Every sub-trees </a:t>
            </a:r>
            <a:r>
              <a:rPr lang="en-US" dirty="0" smtClean="0"/>
              <a:t>should be </a:t>
            </a:r>
            <a:r>
              <a:rPr lang="en-US" dirty="0"/>
              <a:t>an AVL tree</a:t>
            </a:r>
            <a:r>
              <a:rPr lang="en-US" dirty="0" smtClean="0"/>
              <a:t>.</a:t>
            </a:r>
          </a:p>
          <a:p>
            <a:pPr marL="0" indent="0">
              <a:buFont typeface="Wingdings" panose="05000000000000000000" charset="0"/>
              <a:buNone/>
            </a:pPr>
            <a:r>
              <a:rPr lang="en-US" dirty="0" smtClean="0"/>
              <a:t>3. In AVL Tree, Every node can have balance factor either -1, 0 or +1 and remaining balance factor for a node can be called as invalid AVL Tree.</a:t>
            </a:r>
          </a:p>
          <a:p>
            <a:pPr marL="0" indent="0">
              <a:buFont typeface="Wingdings" panose="05000000000000000000" charset="0"/>
              <a:buNone/>
            </a:pPr>
            <a:r>
              <a:rPr lang="en-US" dirty="0" smtClean="0"/>
              <a:t>4) The </a:t>
            </a:r>
            <a:r>
              <a:rPr lang="en-US" dirty="0"/>
              <a:t>height of an AVL tree storing n keys is O(log N).</a:t>
            </a:r>
          </a:p>
          <a:p>
            <a:pPr marL="0" indent="0">
              <a:buNone/>
            </a:pPr>
            <a:r>
              <a:rPr lang="en-US" dirty="0" smtClean="0"/>
              <a:t>5) Balance </a:t>
            </a:r>
            <a:r>
              <a:rPr lang="en-US" dirty="0"/>
              <a:t>factor of a node.</a:t>
            </a:r>
          </a:p>
          <a:p>
            <a:pPr marL="914400" lvl="2" indent="0">
              <a:buNone/>
            </a:pPr>
            <a:r>
              <a:rPr lang="en-US" dirty="0"/>
              <a:t>BF=height(left </a:t>
            </a:r>
            <a:r>
              <a:rPr lang="en-US" dirty="0" err="1"/>
              <a:t>subtree</a:t>
            </a:r>
            <a:r>
              <a:rPr lang="en-US" dirty="0"/>
              <a:t>) - height(right </a:t>
            </a:r>
            <a:r>
              <a:rPr lang="en-US" dirty="0" err="1"/>
              <a:t>subtree</a:t>
            </a:r>
            <a:r>
              <a:rPr lang="en-US" dirty="0"/>
              <a:t>).</a:t>
            </a:r>
          </a:p>
          <a:p>
            <a:pPr marL="0" indent="0">
              <a:buNone/>
            </a:pPr>
            <a:r>
              <a:rPr lang="en-US" dirty="0" smtClean="0"/>
              <a:t>6) calculate </a:t>
            </a:r>
            <a:r>
              <a:rPr lang="en-US" dirty="0"/>
              <a:t>balance factor calculated at every node.</a:t>
            </a:r>
          </a:p>
          <a:p>
            <a:pPr marL="0" indent="0">
              <a:buNone/>
            </a:pPr>
            <a:r>
              <a:rPr lang="en-US" dirty="0" smtClean="0"/>
              <a:t>7) AVL Tree </a:t>
            </a:r>
            <a:r>
              <a:rPr lang="en-US" dirty="0"/>
              <a:t>stores </a:t>
            </a:r>
            <a:r>
              <a:rPr lang="en-US" dirty="0" smtClean="0"/>
              <a:t>balance factor in </a:t>
            </a:r>
            <a:r>
              <a:rPr lang="en-US" dirty="0"/>
              <a:t>each node.</a:t>
            </a:r>
          </a:p>
          <a:p>
            <a:pPr marL="0" indent="0">
              <a:buFont typeface="Wingdings" panose="05000000000000000000" charset="0"/>
              <a:buNone/>
            </a:pPr>
            <a:endParaRPr lang="en-US" dirty="0" smtClean="0"/>
          </a:p>
          <a:p>
            <a:pPr marL="0" indent="0">
              <a:buFont typeface="Wingdings" panose="05000000000000000000" charset="0"/>
              <a:buNone/>
            </a:pPr>
            <a:endParaRPr lang="en-US" dirty="0"/>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50</a:t>
            </a:fld>
            <a:endParaRPr lang="en-US"/>
          </a:p>
        </p:txBody>
      </p:sp>
    </p:spTree>
    <p:extLst>
      <p:ext uri="{BB962C8B-B14F-4D97-AF65-F5344CB8AC3E}">
        <p14:creationId xmlns:p14="http://schemas.microsoft.com/office/powerpoint/2010/main" val="223871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flipV="1">
            <a:off x="609600" y="-725170"/>
            <a:ext cx="10972800" cy="408940"/>
          </a:xfrm>
        </p:spPr>
        <p:txBody>
          <a:bodyPr>
            <a:normAutofit fontScale="90000"/>
          </a:bodyPr>
          <a:lstStyle/>
          <a:p>
            <a:endParaRPr lang="en-US"/>
          </a:p>
        </p:txBody>
      </p:sp>
      <p:sp>
        <p:nvSpPr>
          <p:cNvPr id="2" name="Content Placeholder 1"/>
          <p:cNvSpPr>
            <a:spLocks noGrp="1"/>
          </p:cNvSpPr>
          <p:nvPr>
            <p:ph idx="4294967295"/>
          </p:nvPr>
        </p:nvSpPr>
        <p:spPr>
          <a:xfrm>
            <a:off x="708660" y="338455"/>
            <a:ext cx="8293297" cy="5329555"/>
          </a:xfrm>
        </p:spPr>
        <p:txBody>
          <a:bodyPr>
            <a:normAutofit fontScale="97500"/>
          </a:bodyPr>
          <a:lstStyle/>
          <a:p>
            <a:pPr marL="0" indent="0">
              <a:buNone/>
            </a:pPr>
            <a:r>
              <a:rPr lang="en-US" sz="3900" dirty="0" smtClean="0">
                <a:solidFill>
                  <a:srgbClr val="92D050"/>
                </a:solidFill>
              </a:rPr>
              <a:t>INSERTION:</a:t>
            </a:r>
            <a:endParaRPr lang="en-US" sz="3900" dirty="0">
              <a:solidFill>
                <a:srgbClr val="92D050"/>
              </a:solidFill>
            </a:endParaRPr>
          </a:p>
          <a:p>
            <a:pPr marL="0" indent="0">
              <a:buNone/>
            </a:pPr>
            <a:endParaRPr lang="en-US" b="1" u="sng" dirty="0">
              <a:solidFill>
                <a:srgbClr val="FF0000"/>
              </a:solidFill>
            </a:endParaRPr>
          </a:p>
          <a:p>
            <a:pPr>
              <a:buFont typeface="Wingdings" panose="05000000000000000000" charset="0"/>
              <a:buChar char="Ø"/>
            </a:pPr>
            <a:r>
              <a:rPr lang="en-US" dirty="0"/>
              <a:t>Insertion is similar to regular binary search </a:t>
            </a:r>
            <a:r>
              <a:rPr lang="en-US" dirty="0" smtClean="0"/>
              <a:t>tree, after inserting check the balance factor of each node.</a:t>
            </a:r>
          </a:p>
          <a:p>
            <a:pPr>
              <a:buFont typeface="Wingdings" panose="05000000000000000000" charset="0"/>
              <a:buChar char="Ø"/>
            </a:pPr>
            <a:r>
              <a:rPr lang="en-US" dirty="0" smtClean="0"/>
              <a:t>If any node having balance factor other than -1, 0 or +1, we need to balance the tree.</a:t>
            </a:r>
          </a:p>
          <a:p>
            <a:pPr>
              <a:buFont typeface="Wingdings" panose="05000000000000000000" charset="0"/>
              <a:buChar char="Ø"/>
            </a:pPr>
            <a:r>
              <a:rPr lang="en-US" dirty="0" smtClean="0"/>
              <a:t>To make balance the tree, we need to apply rotations there fore it guarantees O(log n) time complexity.</a:t>
            </a:r>
          </a:p>
          <a:p>
            <a:pPr>
              <a:buFont typeface="Wingdings" panose="05000000000000000000" charset="0"/>
              <a:buChar char="Ø"/>
            </a:pPr>
            <a:r>
              <a:rPr lang="en-US" dirty="0" smtClean="0"/>
              <a:t>Different types of rotations are:</a:t>
            </a:r>
          </a:p>
          <a:p>
            <a:pPr marL="0" indent="0">
              <a:buNone/>
            </a:pPr>
            <a:r>
              <a:rPr lang="en-US" dirty="0"/>
              <a:t> </a:t>
            </a:r>
            <a:r>
              <a:rPr lang="en-US" dirty="0" smtClean="0"/>
              <a:t>     Single rotation:</a:t>
            </a:r>
          </a:p>
          <a:p>
            <a:pPr marL="0" indent="0">
              <a:buNone/>
            </a:pPr>
            <a:r>
              <a:rPr lang="en-US" dirty="0"/>
              <a:t> </a:t>
            </a:r>
            <a:r>
              <a:rPr lang="en-US" dirty="0" smtClean="0"/>
              <a:t>            1) LL 2) RR </a:t>
            </a:r>
          </a:p>
          <a:p>
            <a:pPr marL="0" indent="0">
              <a:buNone/>
            </a:pPr>
            <a:r>
              <a:rPr lang="en-US" dirty="0"/>
              <a:t> </a:t>
            </a:r>
            <a:r>
              <a:rPr lang="en-US" dirty="0" smtClean="0"/>
              <a:t>     Double rotation:</a:t>
            </a:r>
          </a:p>
          <a:p>
            <a:pPr marL="0" indent="0">
              <a:buNone/>
            </a:pPr>
            <a:r>
              <a:rPr lang="en-US" dirty="0"/>
              <a:t> </a:t>
            </a:r>
            <a:r>
              <a:rPr lang="en-US" dirty="0" smtClean="0"/>
              <a:t>            1) LR 2) RL</a:t>
            </a:r>
          </a:p>
          <a:p>
            <a:pPr>
              <a:buFont typeface="Wingdings" panose="05000000000000000000" charset="0"/>
              <a:buChar char="Ø"/>
            </a:pPr>
            <a:endParaRPr lang="en-US" dirty="0" smtClean="0"/>
          </a:p>
          <a:p>
            <a:pPr>
              <a:buFont typeface="Wingdings" panose="05000000000000000000" charset="0"/>
              <a:buChar char="Ø"/>
            </a:pPr>
            <a:endParaRPr lang="en-US" dirty="0"/>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51</a:t>
            </a:fld>
            <a:endParaRPr lang="en-US"/>
          </a:p>
        </p:txBody>
      </p:sp>
    </p:spTree>
    <p:extLst>
      <p:ext uri="{BB962C8B-B14F-4D97-AF65-F5344CB8AC3E}">
        <p14:creationId xmlns:p14="http://schemas.microsoft.com/office/powerpoint/2010/main" val="4173382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flipV="1">
            <a:off x="609600" y="-659130"/>
            <a:ext cx="10972800" cy="435610"/>
          </a:xfrm>
        </p:spPr>
        <p:txBody>
          <a:bodyPr>
            <a:normAutofit fontScale="90000"/>
          </a:bodyPr>
          <a:lstStyle/>
          <a:p>
            <a:endParaRPr lang="en-US"/>
          </a:p>
        </p:txBody>
      </p:sp>
      <p:sp>
        <p:nvSpPr>
          <p:cNvPr id="12" name="Content Placeholder 11"/>
          <p:cNvSpPr>
            <a:spLocks noGrp="1"/>
          </p:cNvSpPr>
          <p:nvPr>
            <p:ph sz="half" idx="1"/>
          </p:nvPr>
        </p:nvSpPr>
        <p:spPr>
          <a:xfrm>
            <a:off x="508952" y="1065814"/>
            <a:ext cx="5384800" cy="4419951"/>
          </a:xfrm>
        </p:spPr>
        <p:txBody>
          <a:bodyPr>
            <a:normAutofit fontScale="97500"/>
          </a:bodyPr>
          <a:lstStyle/>
          <a:p>
            <a:pPr marL="0" indent="0">
              <a:buFont typeface="Wingdings" panose="05000000000000000000" charset="0"/>
              <a:buNone/>
            </a:pPr>
            <a:r>
              <a:rPr lang="en-US" sz="3730" b="1" u="sng" dirty="0">
                <a:solidFill>
                  <a:srgbClr val="FF0000"/>
                </a:solidFill>
                <a:sym typeface="+mn-ea"/>
              </a:rPr>
              <a:t/>
            </a:r>
            <a:br>
              <a:rPr lang="en-US" sz="3730" b="1" u="sng" dirty="0">
                <a:solidFill>
                  <a:srgbClr val="FF0000"/>
                </a:solidFill>
                <a:sym typeface="+mn-ea"/>
              </a:rPr>
            </a:br>
            <a:r>
              <a:rPr lang="en-US" sz="3900" dirty="0">
                <a:solidFill>
                  <a:srgbClr val="92D050"/>
                </a:solidFill>
                <a:sym typeface="+mn-ea"/>
              </a:rPr>
              <a:t>1.LL NOTATION.</a:t>
            </a:r>
          </a:p>
          <a:p>
            <a:pPr marL="0" indent="0">
              <a:buFont typeface="Wingdings" panose="05000000000000000000" charset="0"/>
              <a:buNone/>
            </a:pPr>
            <a:endParaRPr lang="en-US" sz="2200" dirty="0">
              <a:sym typeface="+mn-ea"/>
            </a:endParaRPr>
          </a:p>
          <a:p>
            <a:pPr>
              <a:buFont typeface="Wingdings" panose="05000000000000000000" charset="0"/>
              <a:buChar char="Ø"/>
            </a:pPr>
            <a:r>
              <a:rPr lang="en-US" sz="2200" dirty="0">
                <a:sym typeface="+mn-ea"/>
              </a:rPr>
              <a:t>When the node is inserted at the left side of left sub tree which has balanced factor +2,that condition is called LL notation.</a:t>
            </a:r>
          </a:p>
          <a:p>
            <a:pPr>
              <a:buFont typeface="Wingdings" panose="05000000000000000000" charset="0"/>
              <a:buChar char="Ø"/>
            </a:pPr>
            <a:r>
              <a:rPr lang="en-US" sz="2200" dirty="0">
                <a:sym typeface="+mn-ea"/>
              </a:rPr>
              <a:t>Rotate the parent in clockwise direction.</a:t>
            </a:r>
            <a:r>
              <a:rPr lang="en-US" sz="3730" dirty="0">
                <a:sym typeface="+mn-ea"/>
              </a:rPr>
              <a:t/>
            </a:r>
            <a:br>
              <a:rPr lang="en-US" sz="3730" dirty="0">
                <a:sym typeface="+mn-ea"/>
              </a:rPr>
            </a:br>
            <a:endParaRPr lang="en-US" dirty="0"/>
          </a:p>
        </p:txBody>
      </p:sp>
      <p:pic>
        <p:nvPicPr>
          <p:cNvPr id="13" name="Content Placeholder 12" descr="ll"/>
          <p:cNvPicPr>
            <a:picLocks noGrp="1" noChangeAspect="1"/>
          </p:cNvPicPr>
          <p:nvPr>
            <p:ph sz="half" idx="2"/>
          </p:nvPr>
        </p:nvPicPr>
        <p:blipFill>
          <a:blip r:embed="rId2"/>
          <a:stretch>
            <a:fillRect/>
          </a:stretch>
        </p:blipFill>
        <p:spPr>
          <a:xfrm>
            <a:off x="5995035" y="977265"/>
            <a:ext cx="5587365" cy="4508500"/>
          </a:xfrm>
          <a:prstGeom prst="rect">
            <a:avLst/>
          </a:prstGeom>
        </p:spPr>
      </p:pic>
      <p:sp>
        <p:nvSpPr>
          <p:cNvPr id="5" name="Title 1"/>
          <p:cNvSpPr txBox="1">
            <a:spLocks/>
          </p:cNvSpPr>
          <p:nvPr/>
        </p:nvSpPr>
        <p:spPr>
          <a:xfrm>
            <a:off x="192049" y="316865"/>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buFont typeface="Wingdings" panose="05000000000000000000" charset="0"/>
              <a:buChar char="v"/>
            </a:pPr>
            <a:r>
              <a:rPr lang="en-US" sz="3800" dirty="0" smtClean="0">
                <a:solidFill>
                  <a:srgbClr val="92D050"/>
                </a:solidFill>
                <a:latin typeface="+mn-lt"/>
                <a:ea typeface="+mn-ea"/>
                <a:cs typeface="+mn-cs"/>
              </a:rPr>
              <a:t>DOUBLE ROTATION</a:t>
            </a:r>
            <a:endParaRPr lang="en-US" sz="3800" dirty="0">
              <a:solidFill>
                <a:srgbClr val="92D050"/>
              </a:solidFill>
              <a:latin typeface="+mn-lt"/>
              <a:ea typeface="+mn-ea"/>
              <a:cs typeface="+mn-cs"/>
            </a:endParaRPr>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52</a:t>
            </a:fld>
            <a:endParaRPr lang="en-US"/>
          </a:p>
        </p:txBody>
      </p:sp>
    </p:spTree>
    <p:extLst>
      <p:ext uri="{BB962C8B-B14F-4D97-AF65-F5344CB8AC3E}">
        <p14:creationId xmlns:p14="http://schemas.microsoft.com/office/powerpoint/2010/main" val="3234386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09600" y="-659130"/>
            <a:ext cx="10972800" cy="435610"/>
          </a:xfrm>
        </p:spPr>
        <p:txBody>
          <a:bodyPr>
            <a:normAutofit fontScale="90000"/>
          </a:bodyPr>
          <a:lstStyle/>
          <a:p>
            <a:endParaRPr lang="en-US"/>
          </a:p>
        </p:txBody>
      </p:sp>
      <p:sp>
        <p:nvSpPr>
          <p:cNvPr id="3" name="Content Placeholder 2"/>
          <p:cNvSpPr>
            <a:spLocks noGrp="1"/>
          </p:cNvSpPr>
          <p:nvPr>
            <p:ph sz="half" idx="1"/>
          </p:nvPr>
        </p:nvSpPr>
        <p:spPr>
          <a:xfrm>
            <a:off x="360045" y="469900"/>
            <a:ext cx="6238875" cy="5656580"/>
          </a:xfrm>
        </p:spPr>
        <p:txBody>
          <a:bodyPr>
            <a:normAutofit/>
          </a:bodyPr>
          <a:lstStyle/>
          <a:p>
            <a:pPr marL="0" indent="0">
              <a:buFont typeface="Wingdings" panose="05000000000000000000" charset="0"/>
              <a:buNone/>
            </a:pPr>
            <a:r>
              <a:rPr lang="en-US" sz="3800" dirty="0">
                <a:solidFill>
                  <a:srgbClr val="92D050"/>
                </a:solidFill>
              </a:rPr>
              <a:t>2.RR NOTATION</a:t>
            </a:r>
          </a:p>
          <a:p>
            <a:pPr>
              <a:buFont typeface="Wingdings" panose="05000000000000000000" charset="0"/>
              <a:buChar char="Ø"/>
            </a:pPr>
            <a:endParaRPr lang="en-US" dirty="0"/>
          </a:p>
          <a:p>
            <a:pPr>
              <a:buFont typeface="Wingdings" panose="05000000000000000000" charset="0"/>
              <a:buChar char="Ø"/>
            </a:pPr>
            <a:r>
              <a:rPr lang="en-US" sz="2100" dirty="0"/>
              <a:t>When the node is inserted at right side of right sub tree which has no right sub tree, that condition is called RR notation.</a:t>
            </a:r>
          </a:p>
          <a:p>
            <a:pPr>
              <a:buFont typeface="Wingdings" panose="05000000000000000000" charset="0"/>
              <a:buChar char="Ø"/>
            </a:pPr>
            <a:r>
              <a:rPr lang="en-US" sz="2100" dirty="0"/>
              <a:t>Rotate the parent in anti-clockwise direction.</a:t>
            </a:r>
          </a:p>
        </p:txBody>
      </p:sp>
      <p:pic>
        <p:nvPicPr>
          <p:cNvPr id="4" name="Content Placeholder 3" descr="rr"/>
          <p:cNvPicPr>
            <a:picLocks noGrp="1" noChangeAspect="1"/>
          </p:cNvPicPr>
          <p:nvPr>
            <p:ph sz="half" idx="2"/>
          </p:nvPr>
        </p:nvPicPr>
        <p:blipFill>
          <a:blip r:embed="rId2"/>
          <a:stretch>
            <a:fillRect/>
          </a:stretch>
        </p:blipFill>
        <p:spPr>
          <a:xfrm>
            <a:off x="2741799" y="3425590"/>
            <a:ext cx="4955139" cy="1670192"/>
          </a:xfrm>
          <a:prstGeom prst="rect">
            <a:avLst/>
          </a:prstGeom>
        </p:spPr>
      </p:pic>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53</a:t>
            </a:fld>
            <a:endParaRPr lang="en-US"/>
          </a:p>
        </p:txBody>
      </p:sp>
    </p:spTree>
    <p:extLst>
      <p:ext uri="{BB962C8B-B14F-4D97-AF65-F5344CB8AC3E}">
        <p14:creationId xmlns:p14="http://schemas.microsoft.com/office/powerpoint/2010/main" val="3824615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685800" indent="-685800">
              <a:buFont typeface="Wingdings" panose="05000000000000000000" charset="0"/>
              <a:buChar char="v"/>
            </a:pPr>
            <a:r>
              <a:rPr lang="en-US" sz="3800" dirty="0">
                <a:solidFill>
                  <a:srgbClr val="92D050"/>
                </a:solidFill>
                <a:latin typeface="+mn-lt"/>
                <a:ea typeface="+mn-ea"/>
                <a:cs typeface="+mn-cs"/>
              </a:rPr>
              <a:t>DOUBLE ROTATION</a:t>
            </a:r>
          </a:p>
        </p:txBody>
      </p:sp>
      <p:sp>
        <p:nvSpPr>
          <p:cNvPr id="3" name="Content Placeholder 2"/>
          <p:cNvSpPr>
            <a:spLocks noGrp="1"/>
          </p:cNvSpPr>
          <p:nvPr>
            <p:ph sz="half" idx="1"/>
          </p:nvPr>
        </p:nvSpPr>
        <p:spPr>
          <a:xfrm>
            <a:off x="465455" y="1417955"/>
            <a:ext cx="5528945" cy="4708525"/>
          </a:xfrm>
        </p:spPr>
        <p:txBody>
          <a:bodyPr>
            <a:normAutofit/>
          </a:bodyPr>
          <a:lstStyle/>
          <a:p>
            <a:pPr marL="0" indent="0">
              <a:buNone/>
            </a:pPr>
            <a:endParaRPr lang="en-US" b="1" u="sng" dirty="0"/>
          </a:p>
          <a:p>
            <a:pPr marL="0" indent="0">
              <a:buNone/>
            </a:pPr>
            <a:r>
              <a:rPr lang="en-US" sz="2800" b="1" dirty="0" smtClean="0">
                <a:solidFill>
                  <a:schemeClr val="accent5"/>
                </a:solidFill>
                <a:latin typeface="Times New Roman" panose="02020603050405020304" pitchFamily="18" charset="0"/>
                <a:cs typeface="Times New Roman" panose="02020603050405020304" pitchFamily="18" charset="0"/>
              </a:rPr>
              <a:t>LR </a:t>
            </a:r>
            <a:r>
              <a:rPr lang="en-US" sz="2800" b="1" dirty="0">
                <a:solidFill>
                  <a:schemeClr val="accent5"/>
                </a:solidFill>
                <a:latin typeface="Times New Roman" panose="02020603050405020304" pitchFamily="18" charset="0"/>
                <a:cs typeface="Times New Roman" panose="02020603050405020304" pitchFamily="18" charset="0"/>
              </a:rPr>
              <a:t>NOTATION</a:t>
            </a:r>
          </a:p>
          <a:p>
            <a:pPr>
              <a:buFont typeface="Wingdings" panose="05000000000000000000" charset="0"/>
              <a:buChar char="Ø"/>
            </a:pPr>
            <a:endParaRPr lang="en-US" dirty="0"/>
          </a:p>
          <a:p>
            <a:pPr>
              <a:buFont typeface="Wingdings" panose="05000000000000000000" charset="0"/>
              <a:buChar char="Ø"/>
            </a:pPr>
            <a:r>
              <a:rPr lang="en-US" sz="2100" dirty="0"/>
              <a:t>When the node is </a:t>
            </a:r>
            <a:r>
              <a:rPr lang="en-US" sz="2100" dirty="0" err="1"/>
              <a:t>insterted</a:t>
            </a:r>
            <a:r>
              <a:rPr lang="en-US" sz="2100" dirty="0"/>
              <a:t> at right side of left sub tree which has no right sub </a:t>
            </a:r>
            <a:r>
              <a:rPr lang="en-US" sz="2100" dirty="0" err="1"/>
              <a:t>tree,that</a:t>
            </a:r>
            <a:r>
              <a:rPr lang="en-US" sz="2100" dirty="0"/>
              <a:t> condition is called LR notation.</a:t>
            </a:r>
          </a:p>
          <a:p>
            <a:pPr>
              <a:buFont typeface="Wingdings" panose="05000000000000000000" charset="0"/>
              <a:buChar char="Ø"/>
            </a:pPr>
            <a:r>
              <a:rPr lang="en-US" sz="2100" dirty="0"/>
              <a:t>Rotate the parent in ANTI-CLOCKWISE and then  CLOCKWISE direction in LR notation.</a:t>
            </a:r>
          </a:p>
        </p:txBody>
      </p:sp>
      <p:pic>
        <p:nvPicPr>
          <p:cNvPr id="6" name="Content Placeholder 5" descr="lr"/>
          <p:cNvPicPr>
            <a:picLocks noGrp="1" noChangeAspect="1"/>
          </p:cNvPicPr>
          <p:nvPr>
            <p:ph sz="half" idx="2"/>
          </p:nvPr>
        </p:nvPicPr>
        <p:blipFill>
          <a:blip r:embed="rId2"/>
          <a:stretch>
            <a:fillRect/>
          </a:stretch>
        </p:blipFill>
        <p:spPr>
          <a:xfrm>
            <a:off x="6108823" y="1417955"/>
            <a:ext cx="5700395" cy="4283075"/>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54</a:t>
            </a:fld>
            <a:endParaRPr lang="en-US"/>
          </a:p>
        </p:txBody>
      </p:sp>
    </p:spTree>
    <p:extLst>
      <p:ext uri="{BB962C8B-B14F-4D97-AF65-F5344CB8AC3E}">
        <p14:creationId xmlns:p14="http://schemas.microsoft.com/office/powerpoint/2010/main" val="769154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09600" y="-803910"/>
            <a:ext cx="10972800" cy="501015"/>
          </a:xfrm>
        </p:spPr>
        <p:txBody>
          <a:bodyPr>
            <a:normAutofit fontScale="90000"/>
          </a:bodyPr>
          <a:lstStyle/>
          <a:p>
            <a:pPr marL="0" indent="0">
              <a:buFont typeface="Wingdings" panose="05000000000000000000" charset="0"/>
              <a:buNone/>
            </a:pPr>
            <a:endParaRPr lang="en-US"/>
          </a:p>
        </p:txBody>
      </p:sp>
      <p:sp>
        <p:nvSpPr>
          <p:cNvPr id="3" name="Content Placeholder 2"/>
          <p:cNvSpPr>
            <a:spLocks noGrp="1"/>
          </p:cNvSpPr>
          <p:nvPr>
            <p:ph sz="half" idx="1"/>
          </p:nvPr>
        </p:nvSpPr>
        <p:spPr>
          <a:xfrm>
            <a:off x="609600" y="942975"/>
            <a:ext cx="5384800" cy="5183505"/>
          </a:xfrm>
        </p:spPr>
        <p:txBody>
          <a:bodyPr>
            <a:normAutofit fontScale="95000"/>
          </a:bodyPr>
          <a:lstStyle/>
          <a:p>
            <a:pPr marL="0" indent="0">
              <a:buNone/>
            </a:pPr>
            <a:r>
              <a:rPr lang="en-US" sz="2900" b="1" dirty="0">
                <a:solidFill>
                  <a:schemeClr val="accent5"/>
                </a:solidFill>
                <a:latin typeface="Times New Roman" panose="02020603050405020304" pitchFamily="18" charset="0"/>
                <a:cs typeface="Times New Roman" panose="02020603050405020304" pitchFamily="18" charset="0"/>
                <a:sym typeface="+mn-ea"/>
              </a:rPr>
              <a:t>2.RL NOTATION</a:t>
            </a:r>
          </a:p>
          <a:p>
            <a:pPr marL="0" indent="0">
              <a:buNone/>
            </a:pPr>
            <a:endParaRPr lang="en-US" sz="3730" dirty="0"/>
          </a:p>
          <a:p>
            <a:pPr>
              <a:buFont typeface="Wingdings" panose="05000000000000000000" charset="0"/>
              <a:buChar char="Ø"/>
            </a:pPr>
            <a:r>
              <a:rPr lang="en-US" dirty="0"/>
              <a:t>When the node is </a:t>
            </a:r>
            <a:r>
              <a:rPr lang="en-US" dirty="0" smtClean="0"/>
              <a:t>inserted </a:t>
            </a:r>
            <a:r>
              <a:rPr lang="en-US" dirty="0"/>
              <a:t>at left side of right sub tree of a node which has no left sub tree</a:t>
            </a:r>
            <a:r>
              <a:rPr lang="en-US" dirty="0" smtClean="0"/>
              <a:t>, that </a:t>
            </a:r>
            <a:r>
              <a:rPr lang="en-US" dirty="0" err="1"/>
              <a:t>condiiton</a:t>
            </a:r>
            <a:r>
              <a:rPr lang="en-US" dirty="0"/>
              <a:t> is called RL notation.</a:t>
            </a:r>
          </a:p>
          <a:p>
            <a:pPr>
              <a:buFont typeface="Wingdings" panose="05000000000000000000" charset="0"/>
              <a:buChar char="Ø"/>
            </a:pPr>
            <a:r>
              <a:rPr lang="en-US" dirty="0">
                <a:sym typeface="+mn-ea"/>
              </a:rPr>
              <a:t>Rotate the parent in CLOCKWISE and then ANTI-CLOCKWISE </a:t>
            </a:r>
            <a:r>
              <a:rPr lang="en-US" dirty="0" err="1">
                <a:sym typeface="+mn-ea"/>
              </a:rPr>
              <a:t>directionin</a:t>
            </a:r>
            <a:r>
              <a:rPr lang="en-US" dirty="0">
                <a:sym typeface="+mn-ea"/>
              </a:rPr>
              <a:t> LR notation.</a:t>
            </a:r>
            <a:endParaRPr lang="en-US" dirty="0"/>
          </a:p>
          <a:p>
            <a:pPr>
              <a:buFont typeface="Wingdings" panose="05000000000000000000" charset="0"/>
              <a:buChar char="Ø"/>
            </a:pPr>
            <a:endParaRPr lang="en-US" dirty="0"/>
          </a:p>
        </p:txBody>
      </p:sp>
      <p:pic>
        <p:nvPicPr>
          <p:cNvPr id="5" name="Content Placeholder 4" descr="rl"/>
          <p:cNvPicPr>
            <a:picLocks noGrp="1" noChangeAspect="1"/>
          </p:cNvPicPr>
          <p:nvPr>
            <p:ph sz="half" idx="2"/>
          </p:nvPr>
        </p:nvPicPr>
        <p:blipFill>
          <a:blip r:embed="rId2"/>
          <a:stretch>
            <a:fillRect/>
          </a:stretch>
        </p:blipFill>
        <p:spPr>
          <a:xfrm>
            <a:off x="6450965" y="2734945"/>
            <a:ext cx="4876800" cy="2255520"/>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55</a:t>
            </a:fld>
            <a:endParaRPr lang="en-US"/>
          </a:p>
        </p:txBody>
      </p:sp>
    </p:spTree>
    <p:extLst>
      <p:ext uri="{BB962C8B-B14F-4D97-AF65-F5344CB8AC3E}">
        <p14:creationId xmlns:p14="http://schemas.microsoft.com/office/powerpoint/2010/main" val="3146269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533400" y="304800"/>
            <a:ext cx="7162800"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solidFill>
                  <a:srgbClr val="FF0000"/>
                </a:solidFill>
              </a:rPr>
              <a:t>AVL Tree Example:</a:t>
            </a:r>
          </a:p>
          <a:p>
            <a:pPr>
              <a:spcBef>
                <a:spcPct val="50000"/>
              </a:spcBef>
              <a:buFontTx/>
              <a:buChar char="•"/>
            </a:pPr>
            <a:r>
              <a:rPr lang="en-US" b="1" dirty="0">
                <a:solidFill>
                  <a:srgbClr val="00B050"/>
                </a:solidFill>
              </a:rPr>
              <a:t> Insert 14, 17, 11, 7, 53, 4, 13 into an empty AVL tree</a:t>
            </a:r>
          </a:p>
        </p:txBody>
      </p:sp>
      <p:sp>
        <p:nvSpPr>
          <p:cNvPr id="4099"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14</a:t>
            </a:r>
          </a:p>
        </p:txBody>
      </p:sp>
      <p:sp>
        <p:nvSpPr>
          <p:cNvPr id="4100"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17</a:t>
            </a:r>
          </a:p>
        </p:txBody>
      </p:sp>
      <p:sp>
        <p:nvSpPr>
          <p:cNvPr id="4101"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11</a:t>
            </a:r>
          </a:p>
        </p:txBody>
      </p:sp>
      <p:cxnSp>
        <p:nvCxnSpPr>
          <p:cNvPr id="4102" name="AutoShape 6"/>
          <p:cNvCxnSpPr>
            <a:cxnSpLocks noChangeShapeType="1"/>
            <a:stCxn id="4099" idx="2"/>
            <a:endCxn id="4101"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3" name="AutoShape 7"/>
          <p:cNvCxnSpPr>
            <a:cxnSpLocks noChangeShapeType="1"/>
            <a:stCxn id="4099" idx="2"/>
            <a:endCxn id="4100"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04"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7</a:t>
            </a:r>
          </a:p>
        </p:txBody>
      </p:sp>
      <p:cxnSp>
        <p:nvCxnSpPr>
          <p:cNvPr id="4105" name="AutoShape 9"/>
          <p:cNvCxnSpPr>
            <a:cxnSpLocks noChangeShapeType="1"/>
            <a:stCxn id="4101" idx="2"/>
            <a:endCxn id="4104"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06"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53</a:t>
            </a:r>
          </a:p>
        </p:txBody>
      </p:sp>
      <p:cxnSp>
        <p:nvCxnSpPr>
          <p:cNvPr id="4107" name="AutoShape 11"/>
          <p:cNvCxnSpPr>
            <a:cxnSpLocks noChangeShapeType="1"/>
            <a:stCxn id="4100" idx="2"/>
            <a:endCxn id="4106"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08" name="Oval 12"/>
          <p:cNvSpPr>
            <a:spLocks noChangeArrowheads="1"/>
          </p:cNvSpPr>
          <p:nvPr/>
        </p:nvSpPr>
        <p:spPr bwMode="auto">
          <a:xfrm>
            <a:off x="3429000" y="2057400"/>
            <a:ext cx="2133600" cy="28194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9" name="Rectangle 13"/>
          <p:cNvSpPr>
            <a:spLocks noChangeArrowheads="1"/>
          </p:cNvSpPr>
          <p:nvPr/>
        </p:nvSpPr>
        <p:spPr bwMode="auto">
          <a:xfrm>
            <a:off x="35814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4</a:t>
            </a:r>
          </a:p>
        </p:txBody>
      </p:sp>
      <p:cxnSp>
        <p:nvCxnSpPr>
          <p:cNvPr id="4110" name="AutoShape 14"/>
          <p:cNvCxnSpPr>
            <a:cxnSpLocks noChangeShapeType="1"/>
            <a:endCxn id="4109" idx="0"/>
          </p:cNvCxnSpPr>
          <p:nvPr/>
        </p:nvCxnSpPr>
        <p:spPr bwMode="auto">
          <a:xfrm flipH="1">
            <a:off x="3848100" y="35814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672853" y="4823936"/>
            <a:ext cx="8788893"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After inserting node 4, AVL Tree is imbalanced i.e., for node 11, the balance factor is +2. </a:t>
            </a:r>
          </a:p>
          <a:p>
            <a:pPr marL="285750" indent="-285750">
              <a:buFont typeface="Wingdings" panose="05000000000000000000" pitchFamily="2" charset="2"/>
              <a:buChar char="Ø"/>
            </a:pPr>
            <a:r>
              <a:rPr lang="en-US" dirty="0" smtClean="0"/>
              <a:t>The Balance factor +2 means, tree is unbalanced, so we need to find what kind of notation applied to the tree.</a:t>
            </a:r>
          </a:p>
          <a:p>
            <a:pPr marL="285750" indent="-285750">
              <a:buFont typeface="Wingdings" panose="05000000000000000000" pitchFamily="2" charset="2"/>
              <a:buChar char="Ø"/>
            </a:pPr>
            <a:r>
              <a:rPr lang="en-US" dirty="0" smtClean="0"/>
              <a:t>Here we will apply LL notation based on the above slides </a:t>
            </a:r>
          </a:p>
          <a:p>
            <a:endParaRPr lang="en-US" dirty="0"/>
          </a:p>
        </p:txBody>
      </p:sp>
      <p:sp>
        <p:nvSpPr>
          <p:cNvPr id="3" name="Footer Placeholder 2"/>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56</a:t>
            </a:fld>
            <a:endParaRPr lang="en-US"/>
          </a:p>
        </p:txBody>
      </p:sp>
    </p:spTree>
    <p:extLst>
      <p:ext uri="{BB962C8B-B14F-4D97-AF65-F5344CB8AC3E}">
        <p14:creationId xmlns:p14="http://schemas.microsoft.com/office/powerpoint/2010/main" val="2119249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0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nimBg="1"/>
      <p:bldP spid="4100" grpId="0" animBg="1"/>
      <p:bldP spid="4101" grpId="0" animBg="1"/>
      <p:bldP spid="4104" grpId="0" animBg="1"/>
      <p:bldP spid="4106" grpId="0" animBg="1"/>
      <p:bldP spid="4108" grpId="0" animBg="1"/>
      <p:bldP spid="410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038317" y="362505"/>
            <a:ext cx="8057965" cy="369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b="1" dirty="0" smtClean="0"/>
              <a:t>Insert </a:t>
            </a:r>
            <a:r>
              <a:rPr lang="en-US" b="1" dirty="0"/>
              <a:t>14, 17, 11, 7, 53, 4, 13 into an empty AVL tree</a:t>
            </a:r>
          </a:p>
        </p:txBody>
      </p:sp>
      <p:sp>
        <p:nvSpPr>
          <p:cNvPr id="5123"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14</a:t>
            </a:r>
          </a:p>
        </p:txBody>
      </p:sp>
      <p:sp>
        <p:nvSpPr>
          <p:cNvPr id="5124"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17</a:t>
            </a:r>
          </a:p>
        </p:txBody>
      </p:sp>
      <p:sp>
        <p:nvSpPr>
          <p:cNvPr id="5125"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7</a:t>
            </a:r>
          </a:p>
        </p:txBody>
      </p:sp>
      <p:cxnSp>
        <p:nvCxnSpPr>
          <p:cNvPr id="5126" name="AutoShape 6"/>
          <p:cNvCxnSpPr>
            <a:cxnSpLocks noChangeShapeType="1"/>
            <a:stCxn id="5123" idx="2"/>
            <a:endCxn id="5125"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7" name="AutoShape 7"/>
          <p:cNvCxnSpPr>
            <a:cxnSpLocks noChangeShapeType="1"/>
            <a:stCxn id="5123" idx="2"/>
            <a:endCxn id="5124"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28"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4</a:t>
            </a:r>
          </a:p>
        </p:txBody>
      </p:sp>
      <p:cxnSp>
        <p:nvCxnSpPr>
          <p:cNvPr id="5129" name="AutoShape 9"/>
          <p:cNvCxnSpPr>
            <a:cxnSpLocks noChangeShapeType="1"/>
            <a:stCxn id="5125" idx="2"/>
            <a:endCxn id="5128"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30"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53</a:t>
            </a:r>
          </a:p>
        </p:txBody>
      </p:sp>
      <p:cxnSp>
        <p:nvCxnSpPr>
          <p:cNvPr id="5131" name="AutoShape 11"/>
          <p:cNvCxnSpPr>
            <a:cxnSpLocks noChangeShapeType="1"/>
            <a:stCxn id="5124" idx="2"/>
            <a:endCxn id="5130"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32"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11</a:t>
            </a:r>
          </a:p>
        </p:txBody>
      </p:sp>
      <p:cxnSp>
        <p:nvCxnSpPr>
          <p:cNvPr id="5133" name="AutoShape 13"/>
          <p:cNvCxnSpPr>
            <a:cxnSpLocks noChangeShapeType="1"/>
            <a:stCxn id="5125" idx="2"/>
            <a:endCxn id="5132"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34"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13</a:t>
            </a:r>
          </a:p>
        </p:txBody>
      </p:sp>
      <p:cxnSp>
        <p:nvCxnSpPr>
          <p:cNvPr id="5135" name="AutoShape 15"/>
          <p:cNvCxnSpPr>
            <a:cxnSpLocks noChangeShapeType="1"/>
            <a:endCxn id="5134"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57</a:t>
            </a:fld>
            <a:endParaRPr lang="en-US"/>
          </a:p>
        </p:txBody>
      </p:sp>
    </p:spTree>
    <p:extLst>
      <p:ext uri="{BB962C8B-B14F-4D97-AF65-F5344CB8AC3E}">
        <p14:creationId xmlns:p14="http://schemas.microsoft.com/office/powerpoint/2010/main" val="1621323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insert 12</a:t>
            </a:r>
          </a:p>
        </p:txBody>
      </p:sp>
      <p:sp>
        <p:nvSpPr>
          <p:cNvPr id="6147"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14</a:t>
            </a:r>
          </a:p>
        </p:txBody>
      </p:sp>
      <p:sp>
        <p:nvSpPr>
          <p:cNvPr id="6148"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17</a:t>
            </a:r>
          </a:p>
        </p:txBody>
      </p:sp>
      <p:sp>
        <p:nvSpPr>
          <p:cNvPr id="6149"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7</a:t>
            </a:r>
          </a:p>
        </p:txBody>
      </p:sp>
      <p:cxnSp>
        <p:nvCxnSpPr>
          <p:cNvPr id="6150" name="AutoShape 6"/>
          <p:cNvCxnSpPr>
            <a:cxnSpLocks noChangeShapeType="1"/>
            <a:stCxn id="6147" idx="2"/>
            <a:endCxn id="6149"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1" name="AutoShape 7"/>
          <p:cNvCxnSpPr>
            <a:cxnSpLocks noChangeShapeType="1"/>
            <a:stCxn id="6147" idx="2"/>
            <a:endCxn id="6148"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2"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4</a:t>
            </a:r>
          </a:p>
        </p:txBody>
      </p:sp>
      <p:cxnSp>
        <p:nvCxnSpPr>
          <p:cNvPr id="6153" name="AutoShape 9"/>
          <p:cNvCxnSpPr>
            <a:cxnSpLocks noChangeShapeType="1"/>
            <a:stCxn id="6149" idx="2"/>
            <a:endCxn id="6152"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4"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53</a:t>
            </a:r>
          </a:p>
        </p:txBody>
      </p:sp>
      <p:cxnSp>
        <p:nvCxnSpPr>
          <p:cNvPr id="6155" name="AutoShape 11"/>
          <p:cNvCxnSpPr>
            <a:cxnSpLocks noChangeShapeType="1"/>
            <a:stCxn id="6148" idx="2"/>
            <a:endCxn id="6154"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6"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11</a:t>
            </a:r>
          </a:p>
        </p:txBody>
      </p:sp>
      <p:cxnSp>
        <p:nvCxnSpPr>
          <p:cNvPr id="6157" name="AutoShape 13"/>
          <p:cNvCxnSpPr>
            <a:cxnSpLocks noChangeShapeType="1"/>
            <a:stCxn id="6149" idx="2"/>
            <a:endCxn id="6156"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8"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13</a:t>
            </a:r>
          </a:p>
        </p:txBody>
      </p:sp>
      <p:cxnSp>
        <p:nvCxnSpPr>
          <p:cNvPr id="6159" name="AutoShape 15"/>
          <p:cNvCxnSpPr>
            <a:cxnSpLocks noChangeShapeType="1"/>
            <a:stCxn id="6156" idx="2"/>
            <a:endCxn id="6158"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Rectangle 16"/>
          <p:cNvSpPr>
            <a:spLocks noChangeArrowheads="1"/>
          </p:cNvSpPr>
          <p:nvPr/>
        </p:nvSpPr>
        <p:spPr bwMode="auto">
          <a:xfrm>
            <a:off x="5334000" y="48768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12</a:t>
            </a:r>
          </a:p>
        </p:txBody>
      </p:sp>
      <p:cxnSp>
        <p:nvCxnSpPr>
          <p:cNvPr id="6161" name="AutoShape 17"/>
          <p:cNvCxnSpPr>
            <a:cxnSpLocks noChangeShapeType="1"/>
            <a:endCxn id="6160" idx="0"/>
          </p:cNvCxnSpPr>
          <p:nvPr/>
        </p:nvCxnSpPr>
        <p:spPr bwMode="auto">
          <a:xfrm flipH="1">
            <a:off x="5600700" y="44196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2" name="Oval 18"/>
          <p:cNvSpPr>
            <a:spLocks noChangeArrowheads="1"/>
          </p:cNvSpPr>
          <p:nvPr/>
        </p:nvSpPr>
        <p:spPr bwMode="auto">
          <a:xfrm>
            <a:off x="4648200" y="2971800"/>
            <a:ext cx="2133600" cy="28194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58</a:t>
            </a:fld>
            <a:endParaRPr lang="en-US"/>
          </a:p>
        </p:txBody>
      </p:sp>
    </p:spTree>
    <p:extLst>
      <p:ext uri="{BB962C8B-B14F-4D97-AF65-F5344CB8AC3E}">
        <p14:creationId xmlns:p14="http://schemas.microsoft.com/office/powerpoint/2010/main" val="3812592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6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0" grpId="0" animBg="1"/>
      <p:bldP spid="616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insert 12</a:t>
            </a:r>
          </a:p>
        </p:txBody>
      </p:sp>
      <p:sp>
        <p:nvSpPr>
          <p:cNvPr id="7171"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14</a:t>
            </a:r>
          </a:p>
        </p:txBody>
      </p:sp>
      <p:sp>
        <p:nvSpPr>
          <p:cNvPr id="7172"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17</a:t>
            </a:r>
          </a:p>
        </p:txBody>
      </p:sp>
      <p:sp>
        <p:nvSpPr>
          <p:cNvPr id="7173"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7</a:t>
            </a:r>
          </a:p>
        </p:txBody>
      </p:sp>
      <p:cxnSp>
        <p:nvCxnSpPr>
          <p:cNvPr id="7174" name="AutoShape 6"/>
          <p:cNvCxnSpPr>
            <a:cxnSpLocks noChangeShapeType="1"/>
            <a:stCxn id="7171" idx="2"/>
            <a:endCxn id="7173"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75" name="AutoShape 7"/>
          <p:cNvCxnSpPr>
            <a:cxnSpLocks noChangeShapeType="1"/>
            <a:stCxn id="7171" idx="2"/>
            <a:endCxn id="7172"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6"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4</a:t>
            </a:r>
          </a:p>
        </p:txBody>
      </p:sp>
      <p:cxnSp>
        <p:nvCxnSpPr>
          <p:cNvPr id="7177" name="AutoShape 9"/>
          <p:cNvCxnSpPr>
            <a:cxnSpLocks noChangeShapeType="1"/>
            <a:stCxn id="7173" idx="2"/>
            <a:endCxn id="7176"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8"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53</a:t>
            </a:r>
          </a:p>
        </p:txBody>
      </p:sp>
      <p:cxnSp>
        <p:nvCxnSpPr>
          <p:cNvPr id="7179" name="AutoShape 11"/>
          <p:cNvCxnSpPr>
            <a:cxnSpLocks noChangeShapeType="1"/>
            <a:stCxn id="7172" idx="2"/>
            <a:endCxn id="7178"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0"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11</a:t>
            </a:r>
          </a:p>
        </p:txBody>
      </p:sp>
      <p:cxnSp>
        <p:nvCxnSpPr>
          <p:cNvPr id="7181" name="AutoShape 13"/>
          <p:cNvCxnSpPr>
            <a:cxnSpLocks noChangeShapeType="1"/>
            <a:stCxn id="7173" idx="2"/>
            <a:endCxn id="7180"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2" name="Rectangle 14"/>
          <p:cNvSpPr>
            <a:spLocks noChangeArrowheads="1"/>
          </p:cNvSpPr>
          <p:nvPr/>
        </p:nvSpPr>
        <p:spPr bwMode="auto">
          <a:xfrm>
            <a:off x="5638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12</a:t>
            </a:r>
          </a:p>
        </p:txBody>
      </p:sp>
      <p:cxnSp>
        <p:nvCxnSpPr>
          <p:cNvPr id="7183" name="AutoShape 15"/>
          <p:cNvCxnSpPr>
            <a:cxnSpLocks noChangeShapeType="1"/>
            <a:stCxn id="7180" idx="2"/>
            <a:endCxn id="7182" idx="0"/>
          </p:cNvCxnSpPr>
          <p:nvPr/>
        </p:nvCxnSpPr>
        <p:spPr bwMode="auto">
          <a:xfrm>
            <a:off x="5600700" y="3581400"/>
            <a:ext cx="3048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4" name="Rectangle 16"/>
          <p:cNvSpPr>
            <a:spLocks noChangeArrowheads="1"/>
          </p:cNvSpPr>
          <p:nvPr/>
        </p:nvSpPr>
        <p:spPr bwMode="auto">
          <a:xfrm>
            <a:off x="5943600" y="48768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13</a:t>
            </a:r>
          </a:p>
        </p:txBody>
      </p:sp>
      <p:cxnSp>
        <p:nvCxnSpPr>
          <p:cNvPr id="7185" name="AutoShape 17"/>
          <p:cNvCxnSpPr>
            <a:cxnSpLocks noChangeShapeType="1"/>
            <a:stCxn id="7182" idx="2"/>
            <a:endCxn id="7184" idx="0"/>
          </p:cNvCxnSpPr>
          <p:nvPr/>
        </p:nvCxnSpPr>
        <p:spPr bwMode="auto">
          <a:xfrm>
            <a:off x="5905500" y="4419600"/>
            <a:ext cx="3048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6" name="Oval 18"/>
          <p:cNvSpPr>
            <a:spLocks noChangeArrowheads="1"/>
          </p:cNvSpPr>
          <p:nvPr/>
        </p:nvSpPr>
        <p:spPr bwMode="auto">
          <a:xfrm>
            <a:off x="4648200" y="2971800"/>
            <a:ext cx="2133600" cy="28194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59</a:t>
            </a:fld>
            <a:endParaRPr lang="en-US"/>
          </a:p>
        </p:txBody>
      </p:sp>
    </p:spTree>
    <p:extLst>
      <p:ext uri="{BB962C8B-B14F-4D97-AF65-F5344CB8AC3E}">
        <p14:creationId xmlns:p14="http://schemas.microsoft.com/office/powerpoint/2010/main" val="1273867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8683"/>
          </a:xfrm>
        </p:spPr>
        <p:txBody>
          <a:bodyPr/>
          <a:lstStyle/>
          <a:p>
            <a:r>
              <a:rPr lang="en-US" dirty="0" smtClean="0"/>
              <a:t>Basic terminology:</a:t>
            </a:r>
            <a:endParaRPr lang="en-US" dirty="0"/>
          </a:p>
        </p:txBody>
      </p:sp>
      <p:sp>
        <p:nvSpPr>
          <p:cNvPr id="4" name="Rectangle 1"/>
          <p:cNvSpPr>
            <a:spLocks noGrp="1" noChangeArrowheads="1"/>
          </p:cNvSpPr>
          <p:nvPr>
            <p:ph idx="1"/>
          </p:nvPr>
        </p:nvSpPr>
        <p:spPr bwMode="auto">
          <a:xfrm>
            <a:off x="216225" y="1198485"/>
            <a:ext cx="10286058" cy="53431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6348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dirty="0" smtClean="0"/>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1" dirty="0" smtClean="0">
                <a:solidFill>
                  <a:srgbClr val="92D050"/>
                </a:solidFill>
              </a:rPr>
              <a:t>Root</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sz="1800" dirty="0" smtClean="0"/>
              <a:t>      		The top node in a tree.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1" dirty="0" smtClean="0">
                <a:solidFill>
                  <a:srgbClr val="92D050"/>
                </a:solidFill>
              </a:rPr>
              <a:t>Child</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sz="1800" dirty="0" smtClean="0"/>
              <a:t>		A node directly connected to another node when moving away from the root.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1" dirty="0" smtClean="0">
                <a:solidFill>
                  <a:srgbClr val="92D050"/>
                </a:solidFill>
              </a:rPr>
              <a:t>Parent</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sz="1800" dirty="0" smtClean="0"/>
              <a:t>		The converse notion of a child.</a:t>
            </a:r>
          </a:p>
          <a:p>
            <a:pPr defTabSz="914400" eaLnBrk="0" fontAlgn="base" hangingPunct="0">
              <a:spcBef>
                <a:spcPct val="0"/>
              </a:spcBef>
              <a:spcAft>
                <a:spcPct val="0"/>
              </a:spcAft>
              <a:buClrTx/>
              <a:buSzTx/>
              <a:buFont typeface="Wingdings" panose="05000000000000000000" pitchFamily="2" charset="2"/>
              <a:buChar char="Ø"/>
            </a:pPr>
            <a:r>
              <a:rPr lang="en-US" b="1" dirty="0" smtClean="0">
                <a:solidFill>
                  <a:srgbClr val="92D050"/>
                </a:solidFill>
              </a:rPr>
              <a:t>Siblings</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sz="1800" dirty="0" smtClean="0"/>
              <a:t>		A group of nodes with the same parent.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1" dirty="0" smtClean="0">
                <a:solidFill>
                  <a:srgbClr val="92D050"/>
                </a:solidFill>
              </a:rPr>
              <a:t>Descendant</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sz="1800" dirty="0" smtClean="0"/>
              <a:t>		A node reachable by repeated proceeding from parent to child. Also known as </a:t>
            </a:r>
            <a:r>
              <a:rPr lang="en-US" sz="1800" dirty="0" err="1" smtClean="0"/>
              <a:t>subchild</a:t>
            </a:r>
            <a:r>
              <a:rPr lang="en-US" sz="1800" dirty="0" smtClean="0"/>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1" dirty="0" smtClean="0">
                <a:solidFill>
                  <a:srgbClr val="92D050"/>
                </a:solidFill>
              </a:rPr>
              <a:t>Ancestor</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sz="1800" dirty="0" smtClean="0"/>
              <a:t>		A node reachable by repeated proceeding from child to parent.</a:t>
            </a:r>
          </a:p>
          <a:p>
            <a:pPr marL="457200" marR="0" lvl="1"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800" b="1" dirty="0" smtClean="0">
                <a:solidFill>
                  <a:srgbClr val="92D050"/>
                </a:solidFill>
              </a:rPr>
              <a:t>Height of a node:</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sz="1800" dirty="0" smtClean="0"/>
              <a:t>		The height of a node is the number of edges on the longest path between that node and a descendant leaf.</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1" dirty="0" smtClean="0">
                <a:solidFill>
                  <a:srgbClr val="92D050"/>
                </a:solidFill>
              </a:rPr>
              <a:t>Height of tree</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sz="1800" dirty="0" smtClean="0"/>
              <a:t>     		  The height of a tree is the height of its root node.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6</a:t>
            </a:fld>
            <a:endParaRPr lang="en-US"/>
          </a:p>
        </p:txBody>
      </p:sp>
    </p:spTree>
    <p:extLst>
      <p:ext uri="{BB962C8B-B14F-4D97-AF65-F5344CB8AC3E}">
        <p14:creationId xmlns:p14="http://schemas.microsoft.com/office/powerpoint/2010/main" val="771531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the AVL tree is balanced.</a:t>
            </a:r>
          </a:p>
        </p:txBody>
      </p:sp>
      <p:sp>
        <p:nvSpPr>
          <p:cNvPr id="8195"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14</a:t>
            </a:r>
          </a:p>
        </p:txBody>
      </p:sp>
      <p:sp>
        <p:nvSpPr>
          <p:cNvPr id="8196"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17</a:t>
            </a:r>
          </a:p>
        </p:txBody>
      </p:sp>
      <p:sp>
        <p:nvSpPr>
          <p:cNvPr id="8197"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7</a:t>
            </a:r>
          </a:p>
        </p:txBody>
      </p:sp>
      <p:cxnSp>
        <p:nvCxnSpPr>
          <p:cNvPr id="8198" name="AutoShape 6"/>
          <p:cNvCxnSpPr>
            <a:cxnSpLocks noChangeShapeType="1"/>
            <a:stCxn id="8195" idx="2"/>
            <a:endCxn id="8197"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9" name="AutoShape 7"/>
          <p:cNvCxnSpPr>
            <a:cxnSpLocks noChangeShapeType="1"/>
            <a:stCxn id="8195" idx="2"/>
            <a:endCxn id="8196"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0"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4</a:t>
            </a:r>
          </a:p>
        </p:txBody>
      </p:sp>
      <p:cxnSp>
        <p:nvCxnSpPr>
          <p:cNvPr id="8201" name="AutoShape 9"/>
          <p:cNvCxnSpPr>
            <a:cxnSpLocks noChangeShapeType="1"/>
            <a:stCxn id="8197" idx="2"/>
            <a:endCxn id="8200"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2"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53</a:t>
            </a:r>
          </a:p>
        </p:txBody>
      </p:sp>
      <p:cxnSp>
        <p:nvCxnSpPr>
          <p:cNvPr id="8203" name="AutoShape 11"/>
          <p:cNvCxnSpPr>
            <a:cxnSpLocks noChangeShapeType="1"/>
            <a:stCxn id="8196" idx="2"/>
            <a:endCxn id="8202"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4"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12</a:t>
            </a:r>
          </a:p>
        </p:txBody>
      </p:sp>
      <p:cxnSp>
        <p:nvCxnSpPr>
          <p:cNvPr id="8205" name="AutoShape 13"/>
          <p:cNvCxnSpPr>
            <a:cxnSpLocks noChangeShapeType="1"/>
            <a:stCxn id="8197" idx="2"/>
            <a:endCxn id="8204"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6"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13</a:t>
            </a:r>
          </a:p>
        </p:txBody>
      </p:sp>
      <p:cxnSp>
        <p:nvCxnSpPr>
          <p:cNvPr id="8207" name="AutoShape 15"/>
          <p:cNvCxnSpPr>
            <a:cxnSpLocks noChangeShapeType="1"/>
            <a:stCxn id="8204" idx="2"/>
            <a:endCxn id="8206"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8" name="Rectangle 16"/>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11</a:t>
            </a:r>
          </a:p>
        </p:txBody>
      </p:sp>
      <p:cxnSp>
        <p:nvCxnSpPr>
          <p:cNvPr id="8209" name="AutoShape 17"/>
          <p:cNvCxnSpPr>
            <a:cxnSpLocks noChangeShapeType="1"/>
            <a:stCxn id="8204" idx="2"/>
            <a:endCxn id="8208" idx="0"/>
          </p:cNvCxnSpPr>
          <p:nvPr/>
        </p:nvCxnSpPr>
        <p:spPr bwMode="auto">
          <a:xfrm flipH="1">
            <a:off x="51435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60</a:t>
            </a:fld>
            <a:endParaRPr lang="en-US"/>
          </a:p>
        </p:txBody>
      </p:sp>
    </p:spTree>
    <p:extLst>
      <p:ext uri="{BB962C8B-B14F-4D97-AF65-F5344CB8AC3E}">
        <p14:creationId xmlns:p14="http://schemas.microsoft.com/office/powerpoint/2010/main" val="26238677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insert 8</a:t>
            </a:r>
          </a:p>
        </p:txBody>
      </p:sp>
      <p:sp>
        <p:nvSpPr>
          <p:cNvPr id="9219"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14</a:t>
            </a:r>
          </a:p>
        </p:txBody>
      </p:sp>
      <p:sp>
        <p:nvSpPr>
          <p:cNvPr id="9220"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17</a:t>
            </a:r>
          </a:p>
        </p:txBody>
      </p:sp>
      <p:sp>
        <p:nvSpPr>
          <p:cNvPr id="9221"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7</a:t>
            </a:r>
          </a:p>
        </p:txBody>
      </p:sp>
      <p:cxnSp>
        <p:nvCxnSpPr>
          <p:cNvPr id="9222" name="AutoShape 6"/>
          <p:cNvCxnSpPr>
            <a:cxnSpLocks noChangeShapeType="1"/>
            <a:stCxn id="9219" idx="2"/>
            <a:endCxn id="9221"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3" name="AutoShape 7"/>
          <p:cNvCxnSpPr>
            <a:cxnSpLocks noChangeShapeType="1"/>
            <a:stCxn id="9219" idx="2"/>
            <a:endCxn id="9220"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4"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4</a:t>
            </a:r>
          </a:p>
        </p:txBody>
      </p:sp>
      <p:cxnSp>
        <p:nvCxnSpPr>
          <p:cNvPr id="9225" name="AutoShape 9"/>
          <p:cNvCxnSpPr>
            <a:cxnSpLocks noChangeShapeType="1"/>
            <a:stCxn id="9221" idx="2"/>
            <a:endCxn id="9224"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6"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53</a:t>
            </a:r>
          </a:p>
        </p:txBody>
      </p:sp>
      <p:cxnSp>
        <p:nvCxnSpPr>
          <p:cNvPr id="9227" name="AutoShape 11"/>
          <p:cNvCxnSpPr>
            <a:cxnSpLocks noChangeShapeType="1"/>
            <a:stCxn id="9220" idx="2"/>
            <a:endCxn id="9226"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8"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12</a:t>
            </a:r>
          </a:p>
        </p:txBody>
      </p:sp>
      <p:cxnSp>
        <p:nvCxnSpPr>
          <p:cNvPr id="9229" name="AutoShape 13"/>
          <p:cNvCxnSpPr>
            <a:cxnSpLocks noChangeShapeType="1"/>
            <a:stCxn id="9221" idx="2"/>
            <a:endCxn id="9228"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0"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13</a:t>
            </a:r>
          </a:p>
        </p:txBody>
      </p:sp>
      <p:cxnSp>
        <p:nvCxnSpPr>
          <p:cNvPr id="9231" name="AutoShape 15"/>
          <p:cNvCxnSpPr>
            <a:cxnSpLocks noChangeShapeType="1"/>
            <a:stCxn id="9228" idx="2"/>
            <a:endCxn id="9230"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2" name="Rectangle 16"/>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11</a:t>
            </a:r>
          </a:p>
        </p:txBody>
      </p:sp>
      <p:cxnSp>
        <p:nvCxnSpPr>
          <p:cNvPr id="9233" name="AutoShape 17"/>
          <p:cNvCxnSpPr>
            <a:cxnSpLocks noChangeShapeType="1"/>
            <a:stCxn id="9228" idx="2"/>
            <a:endCxn id="9232" idx="0"/>
          </p:cNvCxnSpPr>
          <p:nvPr/>
        </p:nvCxnSpPr>
        <p:spPr bwMode="auto">
          <a:xfrm flipH="1">
            <a:off x="51435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4" name="Rectangle 18"/>
          <p:cNvSpPr>
            <a:spLocks noChangeArrowheads="1"/>
          </p:cNvSpPr>
          <p:nvPr/>
        </p:nvSpPr>
        <p:spPr bwMode="auto">
          <a:xfrm>
            <a:off x="4495800" y="4800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8</a:t>
            </a:r>
          </a:p>
        </p:txBody>
      </p:sp>
      <p:cxnSp>
        <p:nvCxnSpPr>
          <p:cNvPr id="9235" name="AutoShape 19"/>
          <p:cNvCxnSpPr>
            <a:cxnSpLocks noChangeShapeType="1"/>
            <a:stCxn id="9232" idx="2"/>
            <a:endCxn id="9234" idx="0"/>
          </p:cNvCxnSpPr>
          <p:nvPr/>
        </p:nvCxnSpPr>
        <p:spPr bwMode="auto">
          <a:xfrm flipH="1">
            <a:off x="4762500" y="4419600"/>
            <a:ext cx="3810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6" name="Oval 20"/>
          <p:cNvSpPr>
            <a:spLocks noChangeArrowheads="1"/>
          </p:cNvSpPr>
          <p:nvPr/>
        </p:nvSpPr>
        <p:spPr bwMode="auto">
          <a:xfrm>
            <a:off x="4038600" y="2209800"/>
            <a:ext cx="2362200" cy="3429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61</a:t>
            </a:fld>
            <a:endParaRPr lang="en-US"/>
          </a:p>
        </p:txBody>
      </p:sp>
    </p:spTree>
    <p:extLst>
      <p:ext uri="{BB962C8B-B14F-4D97-AF65-F5344CB8AC3E}">
        <p14:creationId xmlns:p14="http://schemas.microsoft.com/office/powerpoint/2010/main" val="3053682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3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animBg="1"/>
      <p:bldP spid="923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insert 8</a:t>
            </a:r>
          </a:p>
        </p:txBody>
      </p:sp>
      <p:sp>
        <p:nvSpPr>
          <p:cNvPr id="10243"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14</a:t>
            </a:r>
          </a:p>
        </p:txBody>
      </p:sp>
      <p:sp>
        <p:nvSpPr>
          <p:cNvPr id="10244"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17</a:t>
            </a:r>
          </a:p>
        </p:txBody>
      </p:sp>
      <p:sp>
        <p:nvSpPr>
          <p:cNvPr id="10245"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7</a:t>
            </a:r>
          </a:p>
        </p:txBody>
      </p:sp>
      <p:cxnSp>
        <p:nvCxnSpPr>
          <p:cNvPr id="10246" name="AutoShape 6"/>
          <p:cNvCxnSpPr>
            <a:cxnSpLocks noChangeShapeType="1"/>
            <a:stCxn id="10243" idx="2"/>
            <a:endCxn id="10245"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7" name="AutoShape 7"/>
          <p:cNvCxnSpPr>
            <a:cxnSpLocks noChangeShapeType="1"/>
            <a:stCxn id="10243" idx="2"/>
            <a:endCxn id="10244"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8"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4</a:t>
            </a:r>
          </a:p>
        </p:txBody>
      </p:sp>
      <p:cxnSp>
        <p:nvCxnSpPr>
          <p:cNvPr id="10249" name="AutoShape 9"/>
          <p:cNvCxnSpPr>
            <a:cxnSpLocks noChangeShapeType="1"/>
            <a:stCxn id="10245" idx="2"/>
            <a:endCxn id="10248"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0"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53</a:t>
            </a:r>
          </a:p>
        </p:txBody>
      </p:sp>
      <p:cxnSp>
        <p:nvCxnSpPr>
          <p:cNvPr id="10251" name="AutoShape 11"/>
          <p:cNvCxnSpPr>
            <a:cxnSpLocks noChangeShapeType="1"/>
            <a:stCxn id="10244" idx="2"/>
            <a:endCxn id="10250"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2"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11</a:t>
            </a:r>
          </a:p>
        </p:txBody>
      </p:sp>
      <p:cxnSp>
        <p:nvCxnSpPr>
          <p:cNvPr id="10253" name="AutoShape 13"/>
          <p:cNvCxnSpPr>
            <a:cxnSpLocks noChangeShapeType="1"/>
            <a:stCxn id="10245" idx="2"/>
            <a:endCxn id="10252"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4"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12</a:t>
            </a:r>
          </a:p>
        </p:txBody>
      </p:sp>
      <p:cxnSp>
        <p:nvCxnSpPr>
          <p:cNvPr id="10255" name="AutoShape 15"/>
          <p:cNvCxnSpPr>
            <a:cxnSpLocks noChangeShapeType="1"/>
            <a:stCxn id="10252" idx="2"/>
            <a:endCxn id="10254"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6" name="Rectangle 16"/>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8</a:t>
            </a:r>
          </a:p>
        </p:txBody>
      </p:sp>
      <p:cxnSp>
        <p:nvCxnSpPr>
          <p:cNvPr id="10257" name="AutoShape 17"/>
          <p:cNvCxnSpPr>
            <a:cxnSpLocks noChangeShapeType="1"/>
            <a:stCxn id="10252" idx="2"/>
            <a:endCxn id="10256" idx="0"/>
          </p:cNvCxnSpPr>
          <p:nvPr/>
        </p:nvCxnSpPr>
        <p:spPr bwMode="auto">
          <a:xfrm flipH="1">
            <a:off x="51435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8" name="Rectangle 18"/>
          <p:cNvSpPr>
            <a:spLocks noChangeArrowheads="1"/>
          </p:cNvSpPr>
          <p:nvPr/>
        </p:nvSpPr>
        <p:spPr bwMode="auto">
          <a:xfrm>
            <a:off x="6172200" y="4800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13</a:t>
            </a:r>
          </a:p>
        </p:txBody>
      </p:sp>
      <p:cxnSp>
        <p:nvCxnSpPr>
          <p:cNvPr id="10259" name="AutoShape 19"/>
          <p:cNvCxnSpPr>
            <a:cxnSpLocks noChangeShapeType="1"/>
            <a:stCxn id="10254" idx="2"/>
            <a:endCxn id="10258" idx="0"/>
          </p:cNvCxnSpPr>
          <p:nvPr/>
        </p:nvCxnSpPr>
        <p:spPr bwMode="auto">
          <a:xfrm>
            <a:off x="6057900" y="4419600"/>
            <a:ext cx="3810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0" name="Oval 20"/>
          <p:cNvSpPr>
            <a:spLocks noChangeArrowheads="1"/>
          </p:cNvSpPr>
          <p:nvPr/>
        </p:nvSpPr>
        <p:spPr bwMode="auto">
          <a:xfrm>
            <a:off x="4038600" y="2209800"/>
            <a:ext cx="2743200" cy="35814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62</a:t>
            </a:fld>
            <a:endParaRPr lang="en-US"/>
          </a:p>
        </p:txBody>
      </p:sp>
    </p:spTree>
    <p:extLst>
      <p:ext uri="{BB962C8B-B14F-4D97-AF65-F5344CB8AC3E}">
        <p14:creationId xmlns:p14="http://schemas.microsoft.com/office/powerpoint/2010/main" val="30640808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the AVL tree is balanced.</a:t>
            </a:r>
          </a:p>
        </p:txBody>
      </p:sp>
      <p:sp>
        <p:nvSpPr>
          <p:cNvPr id="11267"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14</a:t>
            </a:r>
          </a:p>
        </p:txBody>
      </p:sp>
      <p:sp>
        <p:nvSpPr>
          <p:cNvPr id="11268"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17</a:t>
            </a:r>
          </a:p>
        </p:txBody>
      </p:sp>
      <p:sp>
        <p:nvSpPr>
          <p:cNvPr id="11269" name="Rectangle 5"/>
          <p:cNvSpPr>
            <a:spLocks noChangeArrowheads="1"/>
          </p:cNvSpPr>
          <p:nvPr/>
        </p:nvSpPr>
        <p:spPr bwMode="auto">
          <a:xfrm>
            <a:off x="4114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7</a:t>
            </a:r>
          </a:p>
        </p:txBody>
      </p:sp>
      <p:cxnSp>
        <p:nvCxnSpPr>
          <p:cNvPr id="11270" name="AutoShape 6"/>
          <p:cNvCxnSpPr>
            <a:cxnSpLocks noChangeShapeType="1"/>
            <a:stCxn id="11267" idx="2"/>
            <a:endCxn id="11268"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1" name="Rectangle 7"/>
          <p:cNvSpPr>
            <a:spLocks noChangeArrowheads="1"/>
          </p:cNvSpPr>
          <p:nvPr/>
        </p:nvSpPr>
        <p:spPr bwMode="auto">
          <a:xfrm>
            <a:off x="3733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4</a:t>
            </a:r>
          </a:p>
        </p:txBody>
      </p:sp>
      <p:sp>
        <p:nvSpPr>
          <p:cNvPr id="11272" name="Rectangle 8"/>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53</a:t>
            </a:r>
          </a:p>
        </p:txBody>
      </p:sp>
      <p:cxnSp>
        <p:nvCxnSpPr>
          <p:cNvPr id="11273" name="AutoShape 9"/>
          <p:cNvCxnSpPr>
            <a:cxnSpLocks noChangeShapeType="1"/>
            <a:stCxn id="11268" idx="2"/>
            <a:endCxn id="11272"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4" name="Rectangle 10"/>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11</a:t>
            </a:r>
          </a:p>
        </p:txBody>
      </p:sp>
      <p:sp>
        <p:nvSpPr>
          <p:cNvPr id="11275" name="Rectangle 11"/>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12</a:t>
            </a:r>
          </a:p>
        </p:txBody>
      </p:sp>
      <p:cxnSp>
        <p:nvCxnSpPr>
          <p:cNvPr id="11276" name="AutoShape 12"/>
          <p:cNvCxnSpPr>
            <a:cxnSpLocks noChangeShapeType="1"/>
            <a:stCxn id="11274" idx="2"/>
            <a:endCxn id="11275"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7" name="Rectangle 13"/>
          <p:cNvSpPr>
            <a:spLocks noChangeArrowheads="1"/>
          </p:cNvSpPr>
          <p:nvPr/>
        </p:nvSpPr>
        <p:spPr bwMode="auto">
          <a:xfrm>
            <a:off x="4495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8</a:t>
            </a:r>
          </a:p>
        </p:txBody>
      </p:sp>
      <p:cxnSp>
        <p:nvCxnSpPr>
          <p:cNvPr id="11278" name="AutoShape 14"/>
          <p:cNvCxnSpPr>
            <a:cxnSpLocks noChangeShapeType="1"/>
            <a:stCxn id="11269" idx="2"/>
            <a:endCxn id="11277" idx="0"/>
          </p:cNvCxnSpPr>
          <p:nvPr/>
        </p:nvCxnSpPr>
        <p:spPr bwMode="auto">
          <a:xfrm>
            <a:off x="4381500" y="3581400"/>
            <a:ext cx="3810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9" name="Rectangle 15"/>
          <p:cNvSpPr>
            <a:spLocks noChangeArrowheads="1"/>
          </p:cNvSpPr>
          <p:nvPr/>
        </p:nvSpPr>
        <p:spPr bwMode="auto">
          <a:xfrm>
            <a:off x="57150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13</a:t>
            </a:r>
          </a:p>
        </p:txBody>
      </p:sp>
      <p:cxnSp>
        <p:nvCxnSpPr>
          <p:cNvPr id="11280" name="AutoShape 16"/>
          <p:cNvCxnSpPr>
            <a:cxnSpLocks noChangeShapeType="1"/>
            <a:stCxn id="11269" idx="2"/>
            <a:endCxn id="11271" idx="0"/>
          </p:cNvCxnSpPr>
          <p:nvPr/>
        </p:nvCxnSpPr>
        <p:spPr bwMode="auto">
          <a:xfrm flipH="1">
            <a:off x="4000500" y="3581400"/>
            <a:ext cx="3810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17"/>
          <p:cNvCxnSpPr>
            <a:cxnSpLocks noChangeShapeType="1"/>
            <a:stCxn id="11274" idx="2"/>
            <a:endCxn id="11269" idx="0"/>
          </p:cNvCxnSpPr>
          <p:nvPr/>
        </p:nvCxnSpPr>
        <p:spPr bwMode="auto">
          <a:xfrm flipH="1">
            <a:off x="4381500" y="2743200"/>
            <a:ext cx="6858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2" name="AutoShape 18"/>
          <p:cNvCxnSpPr>
            <a:cxnSpLocks noChangeShapeType="1"/>
            <a:stCxn id="11267" idx="2"/>
            <a:endCxn id="11274"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3" name="AutoShape 19"/>
          <p:cNvCxnSpPr>
            <a:cxnSpLocks noChangeShapeType="1"/>
            <a:stCxn id="11275" idx="2"/>
            <a:endCxn id="11279" idx="0"/>
          </p:cNvCxnSpPr>
          <p:nvPr/>
        </p:nvCxnSpPr>
        <p:spPr bwMode="auto">
          <a:xfrm>
            <a:off x="5600700" y="3581400"/>
            <a:ext cx="3810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63</a:t>
            </a:fld>
            <a:endParaRPr lang="en-US"/>
          </a:p>
        </p:txBody>
      </p:sp>
    </p:spTree>
    <p:extLst>
      <p:ext uri="{BB962C8B-B14F-4D97-AF65-F5344CB8AC3E}">
        <p14:creationId xmlns:p14="http://schemas.microsoft.com/office/powerpoint/2010/main" val="26306886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7213" y="334010"/>
            <a:ext cx="11012170" cy="1097280"/>
          </a:xfrm>
        </p:spPr>
        <p:txBody>
          <a:bodyPr/>
          <a:lstStyle/>
          <a:p>
            <a:r>
              <a:rPr lang="en-US" dirty="0"/>
              <a:t>		</a:t>
            </a:r>
            <a:r>
              <a:rPr lang="en-US" dirty="0">
                <a:solidFill>
                  <a:srgbClr val="92D050"/>
                </a:solidFill>
              </a:rPr>
              <a:t>	DELETION</a:t>
            </a:r>
          </a:p>
        </p:txBody>
      </p:sp>
      <p:sp>
        <p:nvSpPr>
          <p:cNvPr id="8" name="Content Placeholder 7"/>
          <p:cNvSpPr>
            <a:spLocks noGrp="1"/>
          </p:cNvSpPr>
          <p:nvPr>
            <p:ph idx="1"/>
          </p:nvPr>
        </p:nvSpPr>
        <p:spPr>
          <a:xfrm>
            <a:off x="618490" y="1431290"/>
            <a:ext cx="9155825" cy="4773295"/>
          </a:xfrm>
        </p:spPr>
        <p:txBody>
          <a:bodyPr>
            <a:normAutofit fontScale="97500"/>
          </a:bodyPr>
          <a:lstStyle/>
          <a:p>
            <a:pPr lvl="0">
              <a:buFont typeface="Wingdings" panose="05000000000000000000" pitchFamily="2" charset="2"/>
              <a:buChar char="Ø"/>
            </a:pPr>
            <a:r>
              <a:rPr lang="en-US" dirty="0" smtClean="0"/>
              <a:t>While performing Deletion, we will follow same cases of Binary search tree.</a:t>
            </a:r>
          </a:p>
          <a:p>
            <a:pPr lvl="0">
              <a:buFont typeface="Wingdings" panose="05000000000000000000" pitchFamily="2" charset="2"/>
              <a:buChar char="Ø"/>
            </a:pPr>
            <a:r>
              <a:rPr lang="en-US" dirty="0" smtClean="0"/>
              <a:t>Deletion of a node can be either a</a:t>
            </a:r>
          </a:p>
          <a:p>
            <a:pPr marL="0" lvl="0" indent="0">
              <a:buNone/>
            </a:pPr>
            <a:r>
              <a:rPr lang="en-US" dirty="0" smtClean="0"/>
              <a:t>              1) zero children node</a:t>
            </a:r>
          </a:p>
          <a:p>
            <a:pPr marL="0" lvl="0" indent="0">
              <a:buNone/>
            </a:pPr>
            <a:r>
              <a:rPr lang="en-US" dirty="0" smtClean="0"/>
              <a:t>		2) single children node </a:t>
            </a:r>
          </a:p>
          <a:p>
            <a:pPr marL="0" lvl="0" indent="0">
              <a:buNone/>
            </a:pPr>
            <a:r>
              <a:rPr lang="en-US" dirty="0" smtClean="0"/>
              <a:t>             3)two children node. </a:t>
            </a:r>
          </a:p>
          <a:p>
            <a:pPr>
              <a:buFont typeface="Wingdings" panose="05000000000000000000" pitchFamily="2" charset="2"/>
              <a:buChar char="Ø"/>
            </a:pPr>
            <a:r>
              <a:rPr lang="en-US" dirty="0"/>
              <a:t>After performing deletion, need to check balance factor of each node, if tree is Violating the AVL Tree properties then you need to rebalance the entire tree.</a:t>
            </a:r>
          </a:p>
          <a:p>
            <a:pPr marL="0" lvl="0" indent="0">
              <a:buNone/>
            </a:pPr>
            <a:endParaRPr lang="en-US" dirty="0" smtClean="0"/>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64</a:t>
            </a:fld>
            <a:endParaRPr lang="en-US"/>
          </a:p>
        </p:txBody>
      </p:sp>
    </p:spTree>
    <p:extLst>
      <p:ext uri="{BB962C8B-B14F-4D97-AF65-F5344CB8AC3E}">
        <p14:creationId xmlns:p14="http://schemas.microsoft.com/office/powerpoint/2010/main" val="2108346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1" dirty="0">
                <a:solidFill>
                  <a:srgbClr val="92D050"/>
                </a:solidFill>
                <a:sym typeface="+mn-ea"/>
              </a:rPr>
              <a:t>Balancing the AVL Tree after deleting a </a:t>
            </a:r>
            <a:r>
              <a:rPr lang="en-US" sz="3100" b="1" dirty="0" smtClean="0">
                <a:solidFill>
                  <a:srgbClr val="92D050"/>
                </a:solidFill>
                <a:sym typeface="+mn-ea"/>
              </a:rPr>
              <a:t>node:</a:t>
            </a:r>
            <a:r>
              <a:rPr lang="en-US" b="1" dirty="0">
                <a:solidFill>
                  <a:srgbClr val="FF0000"/>
                </a:solidFill>
              </a:rPr>
              <a:t/>
            </a:r>
            <a:br>
              <a:rPr lang="en-US" b="1" dirty="0">
                <a:solidFill>
                  <a:srgbClr val="FF0000"/>
                </a:solidFill>
              </a:rPr>
            </a:br>
            <a:endParaRPr lang="en-US" b="1" dirty="0">
              <a:solidFill>
                <a:srgbClr val="FF0000"/>
              </a:solidFill>
            </a:endParaRPr>
          </a:p>
        </p:txBody>
      </p:sp>
      <p:sp>
        <p:nvSpPr>
          <p:cNvPr id="5" name="Content Placeholder 4"/>
          <p:cNvSpPr>
            <a:spLocks noGrp="1"/>
          </p:cNvSpPr>
          <p:nvPr>
            <p:ph idx="1"/>
          </p:nvPr>
        </p:nvSpPr>
        <p:spPr>
          <a:xfrm>
            <a:off x="677334" y="1930400"/>
            <a:ext cx="8596668" cy="3880773"/>
          </a:xfrm>
        </p:spPr>
        <p:txBody>
          <a:bodyPr>
            <a:normAutofit/>
          </a:bodyPr>
          <a:lstStyle/>
          <a:p>
            <a:r>
              <a:rPr lang="en-US" dirty="0"/>
              <a:t>To balance the AVL tree after deleting</a:t>
            </a:r>
            <a:r>
              <a:rPr lang="en-US" dirty="0" smtClean="0"/>
              <a:t>, we </a:t>
            </a:r>
            <a:r>
              <a:rPr lang="en-US" dirty="0"/>
              <a:t>have to do some rotations</a:t>
            </a:r>
            <a:r>
              <a:rPr lang="en-US" dirty="0" smtClean="0"/>
              <a:t>.</a:t>
            </a:r>
          </a:p>
          <a:p>
            <a:pPr marL="0" indent="0">
              <a:buNone/>
            </a:pPr>
            <a:r>
              <a:rPr lang="en-US" dirty="0" smtClean="0"/>
              <a:t>They </a:t>
            </a:r>
            <a:r>
              <a:rPr lang="en-US" dirty="0"/>
              <a:t>are</a:t>
            </a:r>
          </a:p>
          <a:p>
            <a:pPr marL="0" indent="0">
              <a:buFont typeface="Wingdings" panose="05000000000000000000" charset="0"/>
              <a:buNone/>
            </a:pPr>
            <a:r>
              <a:rPr lang="en-US" dirty="0"/>
              <a:t>1.R0 ROTATION</a:t>
            </a:r>
          </a:p>
          <a:p>
            <a:pPr marL="0" indent="0">
              <a:buFont typeface="Wingdings" panose="05000000000000000000" charset="0"/>
              <a:buNone/>
            </a:pPr>
            <a:r>
              <a:rPr lang="en-US" dirty="0"/>
              <a:t>2.R1 ROTATION</a:t>
            </a:r>
          </a:p>
          <a:p>
            <a:pPr marL="0" indent="0">
              <a:buFont typeface="Wingdings" panose="05000000000000000000" charset="0"/>
              <a:buNone/>
            </a:pPr>
            <a:r>
              <a:rPr lang="en-US" dirty="0"/>
              <a:t>3.R-1 </a:t>
            </a:r>
            <a:r>
              <a:rPr lang="en-US" dirty="0" smtClean="0"/>
              <a:t>ROTATION</a:t>
            </a:r>
          </a:p>
          <a:p>
            <a:pPr marL="0" indent="0">
              <a:buNone/>
            </a:pPr>
            <a:r>
              <a:rPr lang="en-US" dirty="0" smtClean="0"/>
              <a:t>4. L0 </a:t>
            </a:r>
            <a:r>
              <a:rPr lang="en-US" dirty="0"/>
              <a:t>ROTATION</a:t>
            </a:r>
          </a:p>
          <a:p>
            <a:pPr marL="0" indent="0">
              <a:buNone/>
            </a:pPr>
            <a:r>
              <a:rPr lang="en-US" dirty="0" smtClean="0"/>
              <a:t>5. </a:t>
            </a:r>
            <a:r>
              <a:rPr lang="en-US" dirty="0"/>
              <a:t>L1 ROTATION</a:t>
            </a:r>
          </a:p>
          <a:p>
            <a:pPr marL="0" indent="0">
              <a:buNone/>
            </a:pPr>
            <a:r>
              <a:rPr lang="en-US" dirty="0" smtClean="0"/>
              <a:t>6. L-1 </a:t>
            </a:r>
            <a:r>
              <a:rPr lang="en-US" dirty="0"/>
              <a:t>ROTATION</a:t>
            </a:r>
          </a:p>
          <a:p>
            <a:pPr marL="0" indent="0">
              <a:buFont typeface="Wingdings" panose="05000000000000000000" charset="0"/>
              <a:buNone/>
            </a:pPr>
            <a:endParaRPr lang="en-US" dirty="0" smtClean="0"/>
          </a:p>
        </p:txBody>
      </p:sp>
      <p:sp>
        <p:nvSpPr>
          <p:cNvPr id="3" name="Footer Placeholder 2"/>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65</a:t>
            </a:fld>
            <a:endParaRPr lang="en-US"/>
          </a:p>
        </p:txBody>
      </p:sp>
    </p:spTree>
    <p:extLst>
      <p:ext uri="{BB962C8B-B14F-4D97-AF65-F5344CB8AC3E}">
        <p14:creationId xmlns:p14="http://schemas.microsoft.com/office/powerpoint/2010/main" val="2545980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a:solidFill>
                  <a:srgbClr val="92D050"/>
                </a:solidFill>
                <a:sym typeface="+mn-ea"/>
              </a:rPr>
              <a:t>Deletion at right side:-</a:t>
            </a:r>
            <a:r>
              <a:rPr lang="en-US" sz="4800" b="1" u="sng" dirty="0">
                <a:solidFill>
                  <a:srgbClr val="7030A0"/>
                </a:solidFill>
              </a:rPr>
              <a:t/>
            </a:r>
            <a:br>
              <a:rPr lang="en-US" sz="4800" b="1" u="sng" dirty="0">
                <a:solidFill>
                  <a:srgbClr val="7030A0"/>
                </a:solidFill>
              </a:rPr>
            </a:br>
            <a:endParaRPr lang="en-US" sz="4800" b="1" u="sng" dirty="0">
              <a:solidFill>
                <a:srgbClr val="7030A0"/>
              </a:solidFill>
            </a:endParaRPr>
          </a:p>
        </p:txBody>
      </p:sp>
      <p:sp>
        <p:nvSpPr>
          <p:cNvPr id="3" name="Content Placeholder 2"/>
          <p:cNvSpPr>
            <a:spLocks noGrp="1"/>
          </p:cNvSpPr>
          <p:nvPr>
            <p:ph sz="half" idx="1"/>
          </p:nvPr>
        </p:nvSpPr>
        <p:spPr>
          <a:xfrm>
            <a:off x="334010" y="1600200"/>
            <a:ext cx="5660390" cy="4526280"/>
          </a:xfrm>
        </p:spPr>
        <p:txBody>
          <a:bodyPr>
            <a:normAutofit/>
          </a:bodyPr>
          <a:lstStyle/>
          <a:p>
            <a:pPr marL="0" indent="0">
              <a:buFont typeface="Wingdings" panose="05000000000000000000" charset="0"/>
              <a:buNone/>
            </a:pPr>
            <a:r>
              <a:rPr lang="en-US" sz="2400" b="1" dirty="0">
                <a:solidFill>
                  <a:srgbClr val="92D050"/>
                </a:solidFill>
                <a:sym typeface="+mn-ea"/>
              </a:rPr>
              <a:t>1.R0 ROTATION</a:t>
            </a:r>
            <a:r>
              <a:rPr lang="en-US" sz="2400" b="1" dirty="0" smtClean="0">
                <a:solidFill>
                  <a:srgbClr val="92D050"/>
                </a:solidFill>
                <a:sym typeface="+mn-ea"/>
              </a:rPr>
              <a:t>:-</a:t>
            </a:r>
            <a:endParaRPr lang="en-US" sz="2400" u="sng" dirty="0">
              <a:solidFill>
                <a:srgbClr val="92D050"/>
              </a:solidFill>
            </a:endParaRPr>
          </a:p>
          <a:p>
            <a:pPr>
              <a:buFont typeface="Arial" panose="020B0604020202020204" pitchFamily="34" charset="0"/>
              <a:buChar char="•"/>
            </a:pPr>
            <a:r>
              <a:rPr lang="en-US" sz="2300" dirty="0">
                <a:sym typeface="+mn-ea"/>
              </a:rPr>
              <a:t>If the deleted node is at the right side of a tree and the balance factor of the root node is +2 and the left first child balance factor is 0,we call it as R1 notation.</a:t>
            </a:r>
            <a:endParaRPr lang="en-US" sz="2300" dirty="0"/>
          </a:p>
          <a:p>
            <a:pPr>
              <a:buFont typeface="Arial" panose="020B0604020202020204" pitchFamily="34" charset="0"/>
              <a:buChar char="•"/>
            </a:pPr>
            <a:r>
              <a:rPr lang="en-US" sz="2300" dirty="0">
                <a:sym typeface="+mn-ea"/>
              </a:rPr>
              <a:t>Rotate the left child or the parent in clockwise direction</a:t>
            </a:r>
            <a:r>
              <a:rPr lang="en-US" sz="3730" dirty="0">
                <a:sym typeface="+mn-ea"/>
              </a:rPr>
              <a:t>.</a:t>
            </a:r>
            <a:endParaRPr lang="en-US" sz="3730" dirty="0"/>
          </a:p>
          <a:p>
            <a:pPr>
              <a:buFont typeface="Arial" panose="020B0604020202020204" pitchFamily="34" charset="0"/>
              <a:buChar char="•"/>
            </a:pPr>
            <a:endParaRPr lang="en-US" dirty="0"/>
          </a:p>
        </p:txBody>
      </p:sp>
      <p:pic>
        <p:nvPicPr>
          <p:cNvPr id="4" name="Content Placeholder 3" descr="r0"/>
          <p:cNvPicPr>
            <a:picLocks noGrp="1" noChangeAspect="1"/>
          </p:cNvPicPr>
          <p:nvPr>
            <p:ph sz="half" idx="2"/>
          </p:nvPr>
        </p:nvPicPr>
        <p:blipFill>
          <a:blip r:embed="rId2"/>
          <a:stretch>
            <a:fillRect/>
          </a:stretch>
        </p:blipFill>
        <p:spPr>
          <a:xfrm>
            <a:off x="5994400" y="1600835"/>
            <a:ext cx="5588000" cy="4525010"/>
          </a:xfrm>
          <a:prstGeom prst="rect">
            <a:avLst/>
          </a:prstGeom>
        </p:spPr>
      </p:pic>
      <p:sp>
        <p:nvSpPr>
          <p:cNvPr id="5" name="Footer Placeholder 4"/>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66</a:t>
            </a:fld>
            <a:endParaRPr lang="en-US"/>
          </a:p>
        </p:txBody>
      </p:sp>
    </p:spTree>
    <p:extLst>
      <p:ext uri="{BB962C8B-B14F-4D97-AF65-F5344CB8AC3E}">
        <p14:creationId xmlns:p14="http://schemas.microsoft.com/office/powerpoint/2010/main" val="3773156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flipV="1">
            <a:off x="609600" y="-540385"/>
            <a:ext cx="10972800" cy="171450"/>
          </a:xfrm>
        </p:spPr>
        <p:txBody>
          <a:bodyPr>
            <a:normAutofit fontScale="90000"/>
          </a:bodyPr>
          <a:lstStyle/>
          <a:p>
            <a:endParaRPr lang="en-US"/>
          </a:p>
        </p:txBody>
      </p:sp>
      <p:sp>
        <p:nvSpPr>
          <p:cNvPr id="3" name="Content Placeholder 2"/>
          <p:cNvSpPr>
            <a:spLocks noGrp="1"/>
          </p:cNvSpPr>
          <p:nvPr>
            <p:ph sz="half" idx="1"/>
          </p:nvPr>
        </p:nvSpPr>
        <p:spPr>
          <a:xfrm>
            <a:off x="306070" y="745490"/>
            <a:ext cx="5845175" cy="5380990"/>
          </a:xfrm>
        </p:spPr>
        <p:txBody>
          <a:bodyPr>
            <a:normAutofit fontScale="97500"/>
          </a:bodyPr>
          <a:lstStyle/>
          <a:p>
            <a:pPr marL="0" indent="0">
              <a:buFont typeface="Wingdings" panose="05000000000000000000" charset="0"/>
              <a:buNone/>
            </a:pPr>
            <a:r>
              <a:rPr lang="en-US" sz="2500" b="1" dirty="0">
                <a:solidFill>
                  <a:srgbClr val="92D050"/>
                </a:solidFill>
              </a:rPr>
              <a:t>2.R1 ROTATION:-</a:t>
            </a:r>
          </a:p>
          <a:p>
            <a:pPr marL="0" indent="0">
              <a:buNone/>
            </a:pPr>
            <a:endParaRPr lang="en-US" dirty="0"/>
          </a:p>
          <a:p>
            <a:pPr>
              <a:buFont typeface="Arial" panose="020B0604020202020204" pitchFamily="34" charset="0"/>
              <a:buChar char="•"/>
            </a:pPr>
            <a:r>
              <a:rPr lang="en-US" sz="2400" dirty="0">
                <a:sym typeface="+mn-ea"/>
              </a:rPr>
              <a:t>If the deleted node is at the right side of a tree and the balance factor of the root node is +2 and the left first child balance factor is 1,we call it as R1 notation.</a:t>
            </a:r>
          </a:p>
          <a:p>
            <a:pPr>
              <a:buFont typeface="Arial" panose="020B0604020202020204" pitchFamily="34" charset="0"/>
              <a:buChar char="•"/>
            </a:pPr>
            <a:r>
              <a:rPr lang="en-US" sz="2400" dirty="0">
                <a:sym typeface="+mn-ea"/>
              </a:rPr>
              <a:t>Rotate the left child of the parent in clockwise </a:t>
            </a:r>
            <a:r>
              <a:rPr lang="en-US" sz="2400" dirty="0" smtClean="0">
                <a:sym typeface="+mn-ea"/>
              </a:rPr>
              <a:t>direction</a:t>
            </a:r>
            <a:r>
              <a:rPr lang="en-US" sz="2400" dirty="0">
                <a:sym typeface="+mn-ea"/>
              </a:rPr>
              <a:t>.</a:t>
            </a:r>
            <a:endParaRPr lang="en-US" sz="2400" dirty="0"/>
          </a:p>
          <a:p>
            <a:pPr>
              <a:buFont typeface="Arial" panose="020B0604020202020204" pitchFamily="34" charset="0"/>
              <a:buChar char="•"/>
            </a:pPr>
            <a:endParaRPr lang="en-US" dirty="0"/>
          </a:p>
          <a:p>
            <a:pPr>
              <a:buFont typeface="Wingdings" panose="05000000000000000000" charset="0"/>
              <a:buChar char="Ø"/>
            </a:pPr>
            <a:endParaRPr lang="en-US" dirty="0"/>
          </a:p>
        </p:txBody>
      </p:sp>
      <p:pic>
        <p:nvPicPr>
          <p:cNvPr id="5" name="Content Placeholder 4" descr="r1"/>
          <p:cNvPicPr>
            <a:picLocks noGrp="1" noChangeAspect="1"/>
          </p:cNvPicPr>
          <p:nvPr>
            <p:ph sz="half" idx="2"/>
          </p:nvPr>
        </p:nvPicPr>
        <p:blipFill>
          <a:blip r:embed="rId2"/>
          <a:stretch>
            <a:fillRect/>
          </a:stretch>
        </p:blipFill>
        <p:spPr>
          <a:xfrm>
            <a:off x="5967767" y="1049785"/>
            <a:ext cx="5878195" cy="4968875"/>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67</a:t>
            </a:fld>
            <a:endParaRPr lang="en-US"/>
          </a:p>
        </p:txBody>
      </p:sp>
    </p:spTree>
    <p:extLst>
      <p:ext uri="{BB962C8B-B14F-4D97-AF65-F5344CB8AC3E}">
        <p14:creationId xmlns:p14="http://schemas.microsoft.com/office/powerpoint/2010/main" val="1363714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flipV="1">
            <a:off x="609600" y="-948055"/>
            <a:ext cx="10972800" cy="328930"/>
          </a:xfrm>
        </p:spPr>
        <p:txBody>
          <a:bodyPr>
            <a:normAutofit fontScale="90000"/>
          </a:bodyPr>
          <a:lstStyle/>
          <a:p>
            <a:endParaRPr lang="en-US"/>
          </a:p>
        </p:txBody>
      </p:sp>
      <p:sp>
        <p:nvSpPr>
          <p:cNvPr id="3" name="Content Placeholder 2"/>
          <p:cNvSpPr>
            <a:spLocks noGrp="1"/>
          </p:cNvSpPr>
          <p:nvPr>
            <p:ph sz="half" idx="1"/>
          </p:nvPr>
        </p:nvSpPr>
        <p:spPr>
          <a:xfrm>
            <a:off x="334010" y="562610"/>
            <a:ext cx="5883910" cy="5563870"/>
          </a:xfrm>
        </p:spPr>
        <p:txBody>
          <a:bodyPr>
            <a:normAutofit fontScale="97500"/>
          </a:bodyPr>
          <a:lstStyle/>
          <a:p>
            <a:pPr marL="0" indent="0">
              <a:buFont typeface="Wingdings" panose="05000000000000000000" charset="0"/>
              <a:buNone/>
            </a:pPr>
            <a:r>
              <a:rPr lang="en-US" sz="2900" b="1" dirty="0">
                <a:solidFill>
                  <a:srgbClr val="92D050"/>
                </a:solidFill>
                <a:sym typeface="+mn-ea"/>
              </a:rPr>
              <a:t>3.R-1 ROTATION</a:t>
            </a:r>
          </a:p>
          <a:p>
            <a:pPr marL="0" indent="0">
              <a:buNone/>
            </a:pPr>
            <a:endParaRPr lang="en-US" sz="3730" dirty="0"/>
          </a:p>
          <a:p>
            <a:pPr>
              <a:buFont typeface="Arial" panose="020B0604020202020204" pitchFamily="34" charset="0"/>
              <a:buChar char="•"/>
            </a:pPr>
            <a:r>
              <a:rPr lang="en-US" sz="2800" dirty="0">
                <a:sym typeface="+mn-ea"/>
              </a:rPr>
              <a:t>If the deleted node is at the right side of a tree and the balance factor of the root node is +2 and the left first child balance factor is -1,we call it as R1 notation.</a:t>
            </a:r>
          </a:p>
          <a:p>
            <a:pPr>
              <a:buFont typeface="Arial" panose="020B0604020202020204" pitchFamily="34" charset="0"/>
              <a:buChar char="•"/>
            </a:pPr>
            <a:r>
              <a:rPr lang="en-US" sz="2800" dirty="0">
                <a:sym typeface="+mn-ea"/>
              </a:rPr>
              <a:t>Rotate the left child of the parent in anti-clockwise direction and then in clockwise </a:t>
            </a:r>
            <a:r>
              <a:rPr lang="en-US" sz="2800" dirty="0" smtClean="0">
                <a:sym typeface="+mn-ea"/>
              </a:rPr>
              <a:t>direction</a:t>
            </a:r>
            <a:r>
              <a:rPr lang="en-US" sz="2800" dirty="0">
                <a:sym typeface="+mn-ea"/>
              </a:rPr>
              <a:t>.</a:t>
            </a:r>
            <a:endParaRPr lang="en-US" sz="2800" dirty="0"/>
          </a:p>
          <a:p>
            <a:pPr>
              <a:buFont typeface="Arial" panose="020B0604020202020204" pitchFamily="34" charset="0"/>
              <a:buChar char="•"/>
            </a:pPr>
            <a:endParaRPr lang="en-US" sz="3730" dirty="0"/>
          </a:p>
          <a:p>
            <a:endParaRPr lang="en-US" dirty="0"/>
          </a:p>
        </p:txBody>
      </p:sp>
      <p:pic>
        <p:nvPicPr>
          <p:cNvPr id="4" name="Content Placeholder 3" descr="r-1"/>
          <p:cNvPicPr>
            <a:picLocks noGrp="1" noChangeAspect="1"/>
          </p:cNvPicPr>
          <p:nvPr>
            <p:ph sz="half" idx="2"/>
          </p:nvPr>
        </p:nvPicPr>
        <p:blipFill>
          <a:blip r:embed="rId2"/>
          <a:stretch>
            <a:fillRect/>
          </a:stretch>
        </p:blipFill>
        <p:spPr>
          <a:xfrm>
            <a:off x="6301105" y="1261745"/>
            <a:ext cx="5281295" cy="4425950"/>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68</a:t>
            </a:fld>
            <a:endParaRPr lang="en-US"/>
          </a:p>
        </p:txBody>
      </p:sp>
    </p:spTree>
    <p:extLst>
      <p:ext uri="{BB962C8B-B14F-4D97-AF65-F5344CB8AC3E}">
        <p14:creationId xmlns:p14="http://schemas.microsoft.com/office/powerpoint/2010/main" val="2529555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ym typeface="+mn-ea"/>
              </a:rPr>
              <a:t>2.Deletion at left side </a:t>
            </a:r>
            <a:r>
              <a:rPr lang="en-US" dirty="0"/>
              <a:t/>
            </a:r>
            <a:br>
              <a:rPr lang="en-US" dirty="0"/>
            </a:br>
            <a:endParaRPr lang="en-US" dirty="0"/>
          </a:p>
        </p:txBody>
      </p:sp>
      <p:sp>
        <p:nvSpPr>
          <p:cNvPr id="3" name="Content Placeholder 2"/>
          <p:cNvSpPr>
            <a:spLocks noGrp="1"/>
          </p:cNvSpPr>
          <p:nvPr>
            <p:ph sz="half" idx="1"/>
          </p:nvPr>
        </p:nvSpPr>
        <p:spPr>
          <a:xfrm>
            <a:off x="492760" y="1633883"/>
            <a:ext cx="5502275" cy="4973320"/>
          </a:xfrm>
        </p:spPr>
        <p:txBody>
          <a:bodyPr>
            <a:normAutofit/>
          </a:bodyPr>
          <a:lstStyle/>
          <a:p>
            <a:pPr marL="0" indent="0">
              <a:buNone/>
            </a:pPr>
            <a:r>
              <a:rPr lang="en-US" sz="2800" b="1" dirty="0">
                <a:solidFill>
                  <a:srgbClr val="92D050"/>
                </a:solidFill>
              </a:rPr>
              <a:t>1.L1 ROTATION</a:t>
            </a:r>
          </a:p>
          <a:p>
            <a:pPr marL="0" indent="0">
              <a:buNone/>
            </a:pPr>
            <a:endParaRPr lang="en-US" dirty="0"/>
          </a:p>
          <a:p>
            <a:pPr>
              <a:buFont typeface="Arial" panose="020B0604020202020204" pitchFamily="34" charset="0"/>
              <a:buChar char="•"/>
            </a:pPr>
            <a:r>
              <a:rPr lang="en-US" dirty="0">
                <a:sym typeface="+mn-ea"/>
              </a:rPr>
              <a:t>If the deleted node is at the left side of a tree and the balance factor of the root node is -2 and the right first child balance factor is +1,we call it as R1 notation.</a:t>
            </a:r>
            <a:endParaRPr lang="en-US" dirty="0"/>
          </a:p>
          <a:p>
            <a:pPr>
              <a:buFont typeface="Arial" panose="020B0604020202020204" pitchFamily="34" charset="0"/>
              <a:buChar char="•"/>
            </a:pPr>
            <a:r>
              <a:rPr lang="en-US" dirty="0"/>
              <a:t>Rotate the right first child of the parent in clockwise and then anti-clockwise to balance here. </a:t>
            </a:r>
          </a:p>
        </p:txBody>
      </p:sp>
      <p:pic>
        <p:nvPicPr>
          <p:cNvPr id="5" name="Content Placeholder 4" descr="l1"/>
          <p:cNvPicPr>
            <a:picLocks noGrp="1" noChangeAspect="1"/>
          </p:cNvPicPr>
          <p:nvPr>
            <p:ph sz="half" idx="2"/>
          </p:nvPr>
        </p:nvPicPr>
        <p:blipFill>
          <a:blip r:embed="rId2"/>
          <a:stretch>
            <a:fillRect/>
          </a:stretch>
        </p:blipFill>
        <p:spPr>
          <a:xfrm>
            <a:off x="5995035" y="1152525"/>
            <a:ext cx="5587365" cy="5179060"/>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69</a:t>
            </a:fld>
            <a:endParaRPr lang="en-US"/>
          </a:p>
        </p:txBody>
      </p:sp>
    </p:spTree>
    <p:extLst>
      <p:ext uri="{BB962C8B-B14F-4D97-AF65-F5344CB8AC3E}">
        <p14:creationId xmlns:p14="http://schemas.microsoft.com/office/powerpoint/2010/main" val="2257579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8683"/>
          </a:xfrm>
        </p:spPr>
        <p:txBody>
          <a:bodyPr/>
          <a:lstStyle/>
          <a:p>
            <a:r>
              <a:rPr lang="en-US" dirty="0" smtClean="0"/>
              <a:t>Basic terminology (continue):</a:t>
            </a:r>
            <a:endParaRPr lang="en-US" dirty="0"/>
          </a:p>
        </p:txBody>
      </p:sp>
      <p:sp>
        <p:nvSpPr>
          <p:cNvPr id="3" name="Content Placeholder 2"/>
          <p:cNvSpPr>
            <a:spLocks noGrp="1"/>
          </p:cNvSpPr>
          <p:nvPr>
            <p:ph idx="1"/>
          </p:nvPr>
        </p:nvSpPr>
        <p:spPr>
          <a:xfrm>
            <a:off x="677334" y="1654562"/>
            <a:ext cx="9283412" cy="3880773"/>
          </a:xfrm>
        </p:spPr>
        <p:txBody>
          <a:bodyPr>
            <a:normAutofit fontScale="77500" lnSpcReduction="20000"/>
          </a:bodyPr>
          <a:lstStyle/>
          <a:p>
            <a:pPr lvl="0" defTabSz="914400" eaLnBrk="0" fontAlgn="base" hangingPunct="0">
              <a:spcBef>
                <a:spcPct val="0"/>
              </a:spcBef>
              <a:spcAft>
                <a:spcPct val="0"/>
              </a:spcAft>
              <a:buClrTx/>
              <a:buSzTx/>
              <a:buFont typeface="Wingdings" panose="05000000000000000000" pitchFamily="2" charset="2"/>
              <a:buChar char="Ø"/>
            </a:pPr>
            <a:r>
              <a:rPr lang="en-US" sz="2100" dirty="0" smtClean="0">
                <a:solidFill>
                  <a:srgbClr val="92D050"/>
                </a:solidFill>
              </a:rPr>
              <a:t>Leaf {  External </a:t>
            </a:r>
            <a:r>
              <a:rPr lang="en-US" sz="2100" dirty="0">
                <a:solidFill>
                  <a:srgbClr val="92D050"/>
                </a:solidFill>
              </a:rPr>
              <a:t>node (not common</a:t>
            </a:r>
            <a:r>
              <a:rPr lang="en-US" sz="2100" dirty="0" smtClean="0">
                <a:solidFill>
                  <a:srgbClr val="92D050"/>
                </a:solidFill>
              </a:rPr>
              <a:t>)}</a:t>
            </a:r>
            <a:endParaRPr lang="en-US" sz="2100" dirty="0">
              <a:solidFill>
                <a:srgbClr val="92D050"/>
              </a:solidFill>
            </a:endParaRPr>
          </a:p>
          <a:p>
            <a:pPr marL="457200" lvl="1" indent="-457200" defTabSz="914400" eaLnBrk="0" fontAlgn="base" hangingPunct="0">
              <a:spcBef>
                <a:spcPct val="0"/>
              </a:spcBef>
              <a:spcAft>
                <a:spcPct val="0"/>
              </a:spcAft>
              <a:buClrTx/>
              <a:buSzTx/>
              <a:buNone/>
            </a:pPr>
            <a:r>
              <a:rPr lang="en-US" sz="2100" dirty="0" smtClean="0"/>
              <a:t>         A </a:t>
            </a:r>
            <a:r>
              <a:rPr lang="en-US" sz="2100" dirty="0"/>
              <a:t>node with no children.</a:t>
            </a:r>
          </a:p>
          <a:p>
            <a:pPr lvl="0" defTabSz="914400" eaLnBrk="0" fontAlgn="base" hangingPunct="0">
              <a:spcBef>
                <a:spcPct val="0"/>
              </a:spcBef>
              <a:spcAft>
                <a:spcPct val="0"/>
              </a:spcAft>
              <a:buClrTx/>
              <a:buSzTx/>
              <a:buFont typeface="Wingdings" panose="05000000000000000000" pitchFamily="2" charset="2"/>
              <a:buChar char="Ø"/>
            </a:pPr>
            <a:r>
              <a:rPr lang="en-US" sz="2100" dirty="0">
                <a:solidFill>
                  <a:srgbClr val="92D050"/>
                </a:solidFill>
              </a:rPr>
              <a:t>Branch </a:t>
            </a:r>
            <a:r>
              <a:rPr lang="en-US" sz="2100" dirty="0" smtClean="0">
                <a:solidFill>
                  <a:srgbClr val="92D050"/>
                </a:solidFill>
              </a:rPr>
              <a:t>node / Internal </a:t>
            </a:r>
            <a:r>
              <a:rPr lang="en-US" sz="2100" dirty="0">
                <a:solidFill>
                  <a:srgbClr val="92D050"/>
                </a:solidFill>
              </a:rPr>
              <a:t>node</a:t>
            </a:r>
          </a:p>
          <a:p>
            <a:pPr marL="457200" lvl="1" indent="-457200" defTabSz="914400" eaLnBrk="0" fontAlgn="base" hangingPunct="0">
              <a:spcBef>
                <a:spcPct val="0"/>
              </a:spcBef>
              <a:spcAft>
                <a:spcPct val="0"/>
              </a:spcAft>
              <a:buClrTx/>
              <a:buSzTx/>
              <a:buNone/>
            </a:pPr>
            <a:r>
              <a:rPr lang="en-US" sz="2100" dirty="0" smtClean="0"/>
              <a:t>          A </a:t>
            </a:r>
            <a:r>
              <a:rPr lang="en-US" sz="2100" dirty="0"/>
              <a:t>node with at least one child.</a:t>
            </a:r>
          </a:p>
          <a:p>
            <a:pPr lvl="0" defTabSz="914400" eaLnBrk="0" fontAlgn="base" hangingPunct="0">
              <a:spcBef>
                <a:spcPct val="0"/>
              </a:spcBef>
              <a:spcAft>
                <a:spcPct val="0"/>
              </a:spcAft>
              <a:buClrTx/>
              <a:buSzTx/>
              <a:buFont typeface="Wingdings" panose="05000000000000000000" pitchFamily="2" charset="2"/>
              <a:buChar char="Ø"/>
            </a:pPr>
            <a:r>
              <a:rPr lang="en-US" sz="2100" dirty="0">
                <a:solidFill>
                  <a:srgbClr val="92D050"/>
                </a:solidFill>
              </a:rPr>
              <a:t>Degree</a:t>
            </a:r>
          </a:p>
          <a:p>
            <a:pPr marL="457200" lvl="1" indent="-457200" defTabSz="914400" eaLnBrk="0" fontAlgn="base" hangingPunct="0">
              <a:spcBef>
                <a:spcPct val="0"/>
              </a:spcBef>
              <a:spcAft>
                <a:spcPct val="0"/>
              </a:spcAft>
              <a:buClrTx/>
              <a:buSzTx/>
              <a:buNone/>
            </a:pPr>
            <a:r>
              <a:rPr lang="en-US" sz="2100" dirty="0" smtClean="0"/>
              <a:t>          For </a:t>
            </a:r>
            <a:r>
              <a:rPr lang="en-US" sz="2100" dirty="0"/>
              <a:t>a given node, its number of children. A leaf is necessarily degree zero.</a:t>
            </a:r>
          </a:p>
          <a:p>
            <a:pPr lvl="0" defTabSz="914400" eaLnBrk="0" fontAlgn="base" hangingPunct="0">
              <a:spcBef>
                <a:spcPct val="0"/>
              </a:spcBef>
              <a:spcAft>
                <a:spcPct val="0"/>
              </a:spcAft>
              <a:buClrTx/>
              <a:buSzTx/>
              <a:buFont typeface="Wingdings" panose="05000000000000000000" pitchFamily="2" charset="2"/>
              <a:buChar char="Ø"/>
            </a:pPr>
            <a:r>
              <a:rPr lang="en-US" sz="2100" dirty="0">
                <a:solidFill>
                  <a:srgbClr val="92D050"/>
                </a:solidFill>
              </a:rPr>
              <a:t>Edge</a:t>
            </a:r>
          </a:p>
          <a:p>
            <a:pPr marL="457200" lvl="1" indent="-457200" defTabSz="914400" eaLnBrk="0" fontAlgn="base" hangingPunct="0">
              <a:spcBef>
                <a:spcPct val="0"/>
              </a:spcBef>
              <a:spcAft>
                <a:spcPct val="0"/>
              </a:spcAft>
              <a:buClrTx/>
              <a:buSzTx/>
              <a:buNone/>
            </a:pPr>
            <a:r>
              <a:rPr lang="en-US" sz="2100" dirty="0" smtClean="0"/>
              <a:t>          The </a:t>
            </a:r>
            <a:r>
              <a:rPr lang="en-US" sz="2100" dirty="0"/>
              <a:t>connection between one node and another.</a:t>
            </a:r>
          </a:p>
          <a:p>
            <a:pPr lvl="0" defTabSz="914400" eaLnBrk="0" fontAlgn="base" hangingPunct="0">
              <a:spcBef>
                <a:spcPct val="0"/>
              </a:spcBef>
              <a:spcAft>
                <a:spcPct val="0"/>
              </a:spcAft>
              <a:buClrTx/>
              <a:buSzTx/>
              <a:buFont typeface="Wingdings" panose="05000000000000000000" pitchFamily="2" charset="2"/>
              <a:buChar char="Ø"/>
            </a:pPr>
            <a:r>
              <a:rPr lang="en-US" sz="2100" dirty="0">
                <a:solidFill>
                  <a:srgbClr val="92D050"/>
                </a:solidFill>
              </a:rPr>
              <a:t>Path</a:t>
            </a:r>
          </a:p>
          <a:p>
            <a:pPr marL="457200" lvl="1" indent="-457200" defTabSz="914400" eaLnBrk="0" fontAlgn="base" hangingPunct="0">
              <a:spcBef>
                <a:spcPct val="0"/>
              </a:spcBef>
              <a:spcAft>
                <a:spcPct val="0"/>
              </a:spcAft>
              <a:buClrTx/>
              <a:buSzTx/>
              <a:buNone/>
            </a:pPr>
            <a:r>
              <a:rPr lang="en-US" sz="2100" dirty="0" smtClean="0"/>
              <a:t>           A </a:t>
            </a:r>
            <a:r>
              <a:rPr lang="en-US" sz="2100" dirty="0"/>
              <a:t>sequence of nodes and edges connecting a node with a descendant.</a:t>
            </a:r>
          </a:p>
          <a:p>
            <a:pPr lvl="0" defTabSz="914400" eaLnBrk="0" fontAlgn="base" hangingPunct="0">
              <a:spcBef>
                <a:spcPct val="0"/>
              </a:spcBef>
              <a:spcAft>
                <a:spcPct val="0"/>
              </a:spcAft>
              <a:buClrTx/>
              <a:buSzTx/>
              <a:buFont typeface="Wingdings" panose="05000000000000000000" pitchFamily="2" charset="2"/>
              <a:buChar char="Ø"/>
            </a:pPr>
            <a:r>
              <a:rPr lang="en-US" sz="2100" dirty="0">
                <a:solidFill>
                  <a:srgbClr val="92D050"/>
                </a:solidFill>
              </a:rPr>
              <a:t>Level</a:t>
            </a:r>
          </a:p>
          <a:p>
            <a:pPr marL="457200" lvl="1" indent="-457200" defTabSz="914400" eaLnBrk="0" fontAlgn="base" hangingPunct="0">
              <a:spcBef>
                <a:spcPct val="0"/>
              </a:spcBef>
              <a:spcAft>
                <a:spcPct val="0"/>
              </a:spcAft>
              <a:buClrTx/>
              <a:buSzTx/>
              <a:buNone/>
            </a:pPr>
            <a:r>
              <a:rPr lang="en-US" sz="2100" dirty="0" smtClean="0"/>
              <a:t>           The </a:t>
            </a:r>
            <a:r>
              <a:rPr lang="en-US" sz="2100" dirty="0"/>
              <a:t>level of a node is defined as: 1 + the number of edges between the node and the root.</a:t>
            </a:r>
          </a:p>
          <a:p>
            <a:pPr lvl="0" defTabSz="914400" eaLnBrk="0" fontAlgn="base" hangingPunct="0">
              <a:spcBef>
                <a:spcPct val="0"/>
              </a:spcBef>
              <a:spcAft>
                <a:spcPct val="0"/>
              </a:spcAft>
              <a:buClrTx/>
              <a:buSzTx/>
              <a:buFont typeface="Wingdings" panose="05000000000000000000" pitchFamily="2" charset="2"/>
              <a:buChar char="Ø"/>
            </a:pPr>
            <a:r>
              <a:rPr lang="en-US" sz="2100" dirty="0">
                <a:solidFill>
                  <a:srgbClr val="92D050"/>
                </a:solidFill>
              </a:rPr>
              <a:t>Depth</a:t>
            </a:r>
          </a:p>
          <a:p>
            <a:pPr marL="457200" lvl="1" indent="-457200" defTabSz="914400" eaLnBrk="0" fontAlgn="base" hangingPunct="0">
              <a:spcBef>
                <a:spcPct val="0"/>
              </a:spcBef>
              <a:spcAft>
                <a:spcPct val="0"/>
              </a:spcAft>
              <a:buClrTx/>
              <a:buSzTx/>
              <a:buNone/>
            </a:pPr>
            <a:r>
              <a:rPr lang="en-US" sz="2100" dirty="0" smtClean="0"/>
              <a:t>            The </a:t>
            </a:r>
            <a:r>
              <a:rPr lang="en-US" sz="2100" dirty="0"/>
              <a:t>depth of a node is defined as: the number of edges between the node and the root.</a:t>
            </a:r>
          </a:p>
          <a:p>
            <a:pPr lvl="0" defTabSz="914400" eaLnBrk="0" fontAlgn="base" hangingPunct="0">
              <a:spcBef>
                <a:spcPct val="0"/>
              </a:spcBef>
              <a:spcAft>
                <a:spcPct val="0"/>
              </a:spcAft>
              <a:buClrTx/>
              <a:buSzTx/>
              <a:buFont typeface="Wingdings" panose="05000000000000000000" pitchFamily="2" charset="2"/>
              <a:buChar char="Ø"/>
            </a:pPr>
            <a:r>
              <a:rPr lang="en-US" sz="2100" dirty="0" smtClean="0">
                <a:solidFill>
                  <a:srgbClr val="92D050"/>
                </a:solidFill>
              </a:rPr>
              <a:t>Forest</a:t>
            </a:r>
            <a:endParaRPr lang="en-US" sz="2100" dirty="0">
              <a:solidFill>
                <a:srgbClr val="92D050"/>
              </a:solidFill>
            </a:endParaRPr>
          </a:p>
          <a:p>
            <a:pPr marL="457200" lvl="1" indent="-457200" defTabSz="914400" eaLnBrk="0" fontAlgn="base" hangingPunct="0">
              <a:spcBef>
                <a:spcPct val="0"/>
              </a:spcBef>
              <a:spcAft>
                <a:spcPct val="0"/>
              </a:spcAft>
              <a:buClrTx/>
              <a:buSzTx/>
              <a:buNone/>
            </a:pPr>
            <a:r>
              <a:rPr lang="en-US" sz="2100" dirty="0" smtClean="0"/>
              <a:t>            A </a:t>
            </a:r>
            <a:r>
              <a:rPr lang="en-US" sz="2100" dirty="0"/>
              <a:t>forest is a set of n ≥ 0 disjoint trees</a:t>
            </a:r>
          </a:p>
          <a:p>
            <a:pPr marL="0" lvl="0" indent="0" defTabSz="914400" eaLnBrk="0" fontAlgn="base" hangingPunct="0">
              <a:spcBef>
                <a:spcPct val="0"/>
              </a:spcBef>
              <a:spcAft>
                <a:spcPct val="0"/>
              </a:spcAft>
              <a:buClrTx/>
              <a:buSzTx/>
              <a:buNone/>
            </a:pPr>
            <a:endParaRPr lang="en-US" dirty="0"/>
          </a:p>
          <a:p>
            <a:endParaRPr lang="en-US" dirty="0"/>
          </a:p>
        </p:txBody>
      </p:sp>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7</a:t>
            </a:fld>
            <a:endParaRPr lang="en-US"/>
          </a:p>
        </p:txBody>
      </p:sp>
    </p:spTree>
    <p:extLst>
      <p:ext uri="{BB962C8B-B14F-4D97-AF65-F5344CB8AC3E}">
        <p14:creationId xmlns:p14="http://schemas.microsoft.com/office/powerpoint/2010/main" val="790737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flipV="1">
            <a:off x="609600" y="-553720"/>
            <a:ext cx="10972800" cy="250825"/>
          </a:xfrm>
        </p:spPr>
        <p:txBody>
          <a:bodyPr>
            <a:normAutofit fontScale="90000"/>
          </a:bodyPr>
          <a:lstStyle/>
          <a:p>
            <a:endParaRPr lang="en-US"/>
          </a:p>
        </p:txBody>
      </p:sp>
      <p:sp>
        <p:nvSpPr>
          <p:cNvPr id="3" name="Content Placeholder 2"/>
          <p:cNvSpPr>
            <a:spLocks noGrp="1"/>
          </p:cNvSpPr>
          <p:nvPr>
            <p:ph sz="half" idx="1"/>
          </p:nvPr>
        </p:nvSpPr>
        <p:spPr>
          <a:xfrm>
            <a:off x="426085" y="996950"/>
            <a:ext cx="5730875" cy="5129530"/>
          </a:xfrm>
        </p:spPr>
        <p:txBody>
          <a:bodyPr>
            <a:normAutofit fontScale="97500"/>
          </a:bodyPr>
          <a:lstStyle/>
          <a:p>
            <a:pPr marL="0" indent="0">
              <a:buNone/>
            </a:pPr>
            <a:r>
              <a:rPr lang="en-US" sz="2900" b="1" dirty="0">
                <a:solidFill>
                  <a:srgbClr val="92D050"/>
                </a:solidFill>
              </a:rPr>
              <a:t>2.L-1 ROTATION:-</a:t>
            </a:r>
          </a:p>
          <a:p>
            <a:pPr>
              <a:buFont typeface="Arial" panose="020B0604020202020204" pitchFamily="34" charset="0"/>
              <a:buChar char="•"/>
            </a:pPr>
            <a:r>
              <a:rPr lang="en-US" dirty="0">
                <a:sym typeface="+mn-ea"/>
              </a:rPr>
              <a:t>If the deleted node is at the left side of a tree and the balance factor of the root node is -2 and the right first child balance factor is -1,we call it as L-1 notation.</a:t>
            </a:r>
            <a:endParaRPr lang="en-US" dirty="0"/>
          </a:p>
          <a:p>
            <a:pPr>
              <a:buFont typeface="Arial" panose="020B0604020202020204" pitchFamily="34" charset="0"/>
              <a:buChar char="•"/>
            </a:pPr>
            <a:r>
              <a:rPr lang="en-US" dirty="0">
                <a:sym typeface="+mn-ea"/>
              </a:rPr>
              <a:t>Rotate the right first child of parent in anti-clockwise direction to balance here. </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5" name="Content Placeholder 4" descr="l-1"/>
          <p:cNvPicPr>
            <a:picLocks noGrp="1" noChangeAspect="1"/>
          </p:cNvPicPr>
          <p:nvPr>
            <p:ph sz="half" idx="2"/>
          </p:nvPr>
        </p:nvPicPr>
        <p:blipFill>
          <a:blip r:embed="rId2"/>
          <a:stretch>
            <a:fillRect/>
          </a:stretch>
        </p:blipFill>
        <p:spPr>
          <a:xfrm>
            <a:off x="6156325" y="1426833"/>
            <a:ext cx="5505450" cy="4708525"/>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70</a:t>
            </a:fld>
            <a:endParaRPr lang="en-US"/>
          </a:p>
        </p:txBody>
      </p:sp>
    </p:spTree>
    <p:extLst>
      <p:ext uri="{BB962C8B-B14F-4D97-AF65-F5344CB8AC3E}">
        <p14:creationId xmlns:p14="http://schemas.microsoft.com/office/powerpoint/2010/main" val="3341256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flipV="1">
            <a:off x="609600" y="-606425"/>
            <a:ext cx="10972800" cy="527050"/>
          </a:xfrm>
        </p:spPr>
        <p:txBody>
          <a:bodyPr>
            <a:normAutofit fontScale="90000"/>
          </a:bodyPr>
          <a:lstStyle/>
          <a:p>
            <a:endParaRPr lang="en-US"/>
          </a:p>
        </p:txBody>
      </p:sp>
      <p:sp>
        <p:nvSpPr>
          <p:cNvPr id="3" name="Content Placeholder 2"/>
          <p:cNvSpPr>
            <a:spLocks noGrp="1"/>
          </p:cNvSpPr>
          <p:nvPr>
            <p:ph sz="half" idx="1"/>
          </p:nvPr>
        </p:nvSpPr>
        <p:spPr>
          <a:xfrm>
            <a:off x="609600" y="1087755"/>
            <a:ext cx="5384800" cy="5577840"/>
          </a:xfrm>
        </p:spPr>
        <p:txBody>
          <a:bodyPr>
            <a:normAutofit fontScale="95000"/>
          </a:bodyPr>
          <a:lstStyle/>
          <a:p>
            <a:pPr marL="0" indent="0">
              <a:buNone/>
            </a:pPr>
            <a:r>
              <a:rPr lang="en-US" sz="3200" b="1" dirty="0">
                <a:solidFill>
                  <a:srgbClr val="92D050"/>
                </a:solidFill>
                <a:sym typeface="+mn-ea"/>
              </a:rPr>
              <a:t>3.L0 ROTATION:-</a:t>
            </a:r>
          </a:p>
          <a:p>
            <a:pPr>
              <a:buFont typeface="Wingdings" panose="05000000000000000000" charset="0"/>
              <a:buChar char="Ø"/>
            </a:pPr>
            <a:endParaRPr lang="en-US" sz="3730" b="1" u="sng" dirty="0">
              <a:sym typeface="+mn-ea"/>
            </a:endParaRPr>
          </a:p>
          <a:p>
            <a:pPr>
              <a:buFont typeface="Arial" panose="020B0604020202020204" pitchFamily="34" charset="0"/>
              <a:buChar char="•"/>
            </a:pPr>
            <a:r>
              <a:rPr lang="en-US" sz="2300" dirty="0">
                <a:sym typeface="+mn-ea"/>
              </a:rPr>
              <a:t>If the deleted node is at the left side of a tree and the balance factor of the root node is -2 and the right first child balance factor is 0,we call it as L0 notation.</a:t>
            </a:r>
            <a:endParaRPr lang="en-US" sz="2300" dirty="0"/>
          </a:p>
          <a:p>
            <a:pPr>
              <a:buFont typeface="Arial" panose="020B0604020202020204" pitchFamily="34" charset="0"/>
              <a:buChar char="•"/>
            </a:pPr>
            <a:r>
              <a:rPr lang="en-US" sz="2300" dirty="0">
                <a:sym typeface="+mn-ea"/>
              </a:rPr>
              <a:t>Rotate the right first child of parent in anti-clockwise direction to balance here.  </a:t>
            </a:r>
            <a:endParaRPr lang="en-US" sz="2300" dirty="0"/>
          </a:p>
        </p:txBody>
      </p:sp>
      <p:pic>
        <p:nvPicPr>
          <p:cNvPr id="4" name="Content Placeholder 3" descr="IMG_20190421_155311771_HDR_1"/>
          <p:cNvPicPr>
            <a:picLocks noGrp="1" noChangeAspect="1"/>
          </p:cNvPicPr>
          <p:nvPr>
            <p:ph sz="half" idx="2"/>
          </p:nvPr>
        </p:nvPicPr>
        <p:blipFill>
          <a:blip r:embed="rId2"/>
          <a:stretch>
            <a:fillRect/>
          </a:stretch>
        </p:blipFill>
        <p:spPr>
          <a:xfrm>
            <a:off x="6178550" y="1179830"/>
            <a:ext cx="5594350" cy="5078730"/>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t>71</a:t>
            </a:fld>
            <a:endParaRPr lang="en-US"/>
          </a:p>
        </p:txBody>
      </p:sp>
    </p:spTree>
    <p:extLst>
      <p:ext uri="{BB962C8B-B14F-4D97-AF65-F5344CB8AC3E}">
        <p14:creationId xmlns:p14="http://schemas.microsoft.com/office/powerpoint/2010/main" val="4221539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0075" y="544830"/>
            <a:ext cx="11012170" cy="1175385"/>
          </a:xfrm>
        </p:spPr>
        <p:txBody>
          <a:bodyPr>
            <a:normAutofit fontScale="90000"/>
          </a:bodyPr>
          <a:lstStyle/>
          <a:p>
            <a:r>
              <a:rPr lang="en-US">
                <a:sym typeface="+mn-ea"/>
              </a:rPr>
              <a:t>Eg:-INSERT 50,20,60,10,8,15,32,46,11,42 AND THEN DELETE THE NODES 46,15,50.</a:t>
            </a:r>
            <a:r>
              <a:rPr lang="en-US"/>
              <a:t/>
            </a:r>
            <a:br>
              <a:rPr lang="en-US"/>
            </a:br>
            <a:endParaRPr lang="en-US"/>
          </a:p>
        </p:txBody>
      </p:sp>
      <p:graphicFrame>
        <p:nvGraphicFramePr>
          <p:cNvPr id="4" name="Content Placeholder 3">
            <a:hlinkClick r:id="" action="ppaction://ole?verb=0"/>
          </p:cNvPr>
          <p:cNvGraphicFramePr>
            <a:graphicFrameLocks noGrp="1" noChangeAspect="1"/>
          </p:cNvGraphicFramePr>
          <p:nvPr>
            <p:ph idx="1"/>
          </p:nvPr>
        </p:nvGraphicFramePr>
        <p:xfrm>
          <a:off x="5658465" y="3834784"/>
          <a:ext cx="914400" cy="215900"/>
        </p:xfrm>
        <a:graphic>
          <a:graphicData uri="http://schemas.openxmlformats.org/presentationml/2006/ole">
            <mc:AlternateContent xmlns:mc="http://schemas.openxmlformats.org/markup-compatibility/2006">
              <mc:Choice xmlns:v="urn:schemas-microsoft-com:vml" Requires="v">
                <p:oleObj spid="_x0000_s2099" r:id="rId3" imgW="914400" imgH="215900" progId="Equation.KSEE3">
                  <p:embed/>
                </p:oleObj>
              </mc:Choice>
              <mc:Fallback>
                <p:oleObj r:id="rId3" imgW="914400" imgH="215900" progId="Equation.KSEE3">
                  <p:embed/>
                  <p:pic>
                    <p:nvPicPr>
                      <p:cNvPr id="0" name=""/>
                      <p:cNvPicPr/>
                      <p:nvPr/>
                    </p:nvPicPr>
                    <p:blipFill>
                      <a:blip r:embed="rId4"/>
                      <a:stretch>
                        <a:fillRect/>
                      </a:stretch>
                    </p:blipFill>
                    <p:spPr>
                      <a:xfrm>
                        <a:off x="5658465" y="3834784"/>
                        <a:ext cx="914400" cy="215900"/>
                      </a:xfrm>
                      <a:prstGeom prst="rect">
                        <a:avLst/>
                      </a:prstGeom>
                    </p:spPr>
                  </p:pic>
                </p:oleObj>
              </mc:Fallback>
            </mc:AlternateContent>
          </a:graphicData>
        </a:graphic>
      </p:graphicFrame>
      <p:sp>
        <p:nvSpPr>
          <p:cNvPr id="3" name="Content Placeholder 2"/>
          <p:cNvSpPr>
            <a:spLocks noGrp="1"/>
          </p:cNvSpPr>
          <p:nvPr>
            <p:ph sz="half" idx="4294967295"/>
          </p:nvPr>
        </p:nvSpPr>
        <p:spPr>
          <a:xfrm>
            <a:off x="375920" y="1600200"/>
            <a:ext cx="11816080" cy="4526280"/>
          </a:xfrm>
        </p:spPr>
        <p:txBody>
          <a:bodyPr/>
          <a:lstStyle/>
          <a:p>
            <a:pPr>
              <a:buFont typeface="Wingdings" panose="05000000000000000000" charset="0"/>
              <a:buChar char="Ø"/>
            </a:pPr>
            <a:endParaRPr lang="en-US">
              <a:latin typeface="Calibri" panose="020F0502020204030204" charset="0"/>
            </a:endParaRPr>
          </a:p>
          <a:p>
            <a:pPr marL="0" indent="0">
              <a:buFont typeface="Wingdings" panose="05000000000000000000" charset="0"/>
              <a:buNone/>
            </a:pPr>
            <a:endParaRPr lang="en-US">
              <a:latin typeface="Calibri" panose="020F0502020204030204" charset="0"/>
            </a:endParaRPr>
          </a:p>
        </p:txBody>
      </p:sp>
      <p:pic>
        <p:nvPicPr>
          <p:cNvPr id="8" name="Picture 7" descr="IMG_20190421_123005743_HDR_1_1"/>
          <p:cNvPicPr>
            <a:picLocks noChangeAspect="1"/>
          </p:cNvPicPr>
          <p:nvPr/>
        </p:nvPicPr>
        <p:blipFill>
          <a:blip r:embed="rId5"/>
          <a:stretch>
            <a:fillRect/>
          </a:stretch>
        </p:blipFill>
        <p:spPr>
          <a:xfrm>
            <a:off x="375920" y="2029213"/>
            <a:ext cx="10058400" cy="2313305"/>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72</a:t>
            </a:fld>
            <a:endParaRPr lang="en-US"/>
          </a:p>
        </p:txBody>
      </p:sp>
    </p:spTree>
    <p:extLst>
      <p:ext uri="{BB962C8B-B14F-4D97-AF65-F5344CB8AC3E}">
        <p14:creationId xmlns:p14="http://schemas.microsoft.com/office/powerpoint/2010/main" val="32256048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802640"/>
            <a:ext cx="10972800" cy="616585"/>
          </a:xfrm>
        </p:spPr>
        <p:txBody>
          <a:bodyPr>
            <a:normAutofit fontScale="90000"/>
          </a:bodyPr>
          <a:lstStyle/>
          <a:p>
            <a:endParaRPr lang="en-US"/>
          </a:p>
        </p:txBody>
      </p:sp>
      <p:pic>
        <p:nvPicPr>
          <p:cNvPr id="4" name="Content Placeholder 3" descr="IMG_20190421_123034088_HDR_1"/>
          <p:cNvPicPr>
            <a:picLocks noGrp="1" noChangeAspect="1"/>
          </p:cNvPicPr>
          <p:nvPr>
            <p:ph sz="half" idx="1"/>
          </p:nvPr>
        </p:nvPicPr>
        <p:blipFill>
          <a:blip r:embed="rId2"/>
          <a:stretch>
            <a:fillRect/>
          </a:stretch>
        </p:blipFill>
        <p:spPr>
          <a:xfrm>
            <a:off x="609600" y="334327"/>
            <a:ext cx="10802620" cy="2433320"/>
          </a:xfrm>
          <a:prstGeom prst="rect">
            <a:avLst/>
          </a:prstGeom>
        </p:spPr>
      </p:pic>
      <p:pic>
        <p:nvPicPr>
          <p:cNvPr id="5" name="Content Placeholder 4" descr="IMG_20190421_123051497_HDR_1"/>
          <p:cNvPicPr>
            <a:picLocks noGrp="1" noChangeAspect="1"/>
          </p:cNvPicPr>
          <p:nvPr>
            <p:ph sz="half" idx="2"/>
          </p:nvPr>
        </p:nvPicPr>
        <p:blipFill>
          <a:blip r:embed="rId3"/>
          <a:stretch>
            <a:fillRect/>
          </a:stretch>
        </p:blipFill>
        <p:spPr>
          <a:xfrm>
            <a:off x="610235" y="3288030"/>
            <a:ext cx="10972165" cy="2818765"/>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73</a:t>
            </a:fld>
            <a:endParaRPr lang="en-US"/>
          </a:p>
        </p:txBody>
      </p:sp>
    </p:spTree>
    <p:extLst>
      <p:ext uri="{BB962C8B-B14F-4D97-AF65-F5344CB8AC3E}">
        <p14:creationId xmlns:p14="http://schemas.microsoft.com/office/powerpoint/2010/main" val="308975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656590"/>
            <a:ext cx="10972800" cy="76200"/>
          </a:xfrm>
        </p:spPr>
        <p:txBody>
          <a:bodyPr>
            <a:normAutofit fontScale="90000"/>
          </a:bodyPr>
          <a:lstStyle/>
          <a:p>
            <a:endParaRPr lang="en-US"/>
          </a:p>
        </p:txBody>
      </p:sp>
      <p:pic>
        <p:nvPicPr>
          <p:cNvPr id="7" name="Content Placeholder 6" descr="IMG_20190421_123122848_HDR_1"/>
          <p:cNvPicPr>
            <a:picLocks noGrp="1" noChangeAspect="1"/>
          </p:cNvPicPr>
          <p:nvPr>
            <p:ph sz="half" idx="1"/>
          </p:nvPr>
        </p:nvPicPr>
        <p:blipFill>
          <a:blip r:embed="rId2"/>
          <a:stretch>
            <a:fillRect/>
          </a:stretch>
        </p:blipFill>
        <p:spPr>
          <a:xfrm>
            <a:off x="609600" y="196850"/>
            <a:ext cx="10959465" cy="2980055"/>
          </a:xfrm>
          <a:prstGeom prst="rect">
            <a:avLst/>
          </a:prstGeom>
        </p:spPr>
      </p:pic>
      <p:pic>
        <p:nvPicPr>
          <p:cNvPr id="8" name="Content Placeholder 7" descr="IMG_20190421_123134921_HDR_1"/>
          <p:cNvPicPr>
            <a:picLocks noGrp="1" noChangeAspect="1"/>
          </p:cNvPicPr>
          <p:nvPr>
            <p:ph sz="half" idx="2"/>
          </p:nvPr>
        </p:nvPicPr>
        <p:blipFill>
          <a:blip r:embed="rId3"/>
          <a:stretch>
            <a:fillRect/>
          </a:stretch>
        </p:blipFill>
        <p:spPr>
          <a:xfrm>
            <a:off x="477520" y="3555365"/>
            <a:ext cx="11092180" cy="2964180"/>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74</a:t>
            </a:fld>
            <a:endParaRPr lang="en-US"/>
          </a:p>
        </p:txBody>
      </p:sp>
    </p:spTree>
    <p:extLst>
      <p:ext uri="{BB962C8B-B14F-4D97-AF65-F5344CB8AC3E}">
        <p14:creationId xmlns:p14="http://schemas.microsoft.com/office/powerpoint/2010/main" val="392947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flipV="1">
            <a:off x="609600" y="-764540"/>
            <a:ext cx="10972800" cy="291465"/>
          </a:xfrm>
        </p:spPr>
        <p:txBody>
          <a:bodyPr>
            <a:normAutofit fontScale="90000"/>
          </a:bodyPr>
          <a:lstStyle/>
          <a:p>
            <a:endParaRPr lang="en-US"/>
          </a:p>
        </p:txBody>
      </p:sp>
      <p:pic>
        <p:nvPicPr>
          <p:cNvPr id="7" name="Content Placeholder 6" descr="IMG_20190421_123145930_HDR_1"/>
          <p:cNvPicPr>
            <a:picLocks noGrp="1" noChangeAspect="1"/>
          </p:cNvPicPr>
          <p:nvPr>
            <p:ph sz="half" idx="1"/>
          </p:nvPr>
        </p:nvPicPr>
        <p:blipFill>
          <a:blip r:embed="rId2"/>
          <a:stretch>
            <a:fillRect/>
          </a:stretch>
        </p:blipFill>
        <p:spPr>
          <a:xfrm>
            <a:off x="609600" y="461645"/>
            <a:ext cx="10855325" cy="2698750"/>
          </a:xfrm>
          <a:prstGeom prst="rect">
            <a:avLst/>
          </a:prstGeom>
        </p:spPr>
      </p:pic>
      <p:pic>
        <p:nvPicPr>
          <p:cNvPr id="8" name="Content Placeholder 7" descr="IMG_20190421_123203308_HDR_1"/>
          <p:cNvPicPr>
            <a:picLocks noGrp="1" noChangeAspect="1"/>
          </p:cNvPicPr>
          <p:nvPr>
            <p:ph sz="half" idx="2"/>
          </p:nvPr>
        </p:nvPicPr>
        <p:blipFill>
          <a:blip r:embed="rId3"/>
          <a:stretch>
            <a:fillRect/>
          </a:stretch>
        </p:blipFill>
        <p:spPr>
          <a:xfrm>
            <a:off x="713105" y="3400425"/>
            <a:ext cx="10869295" cy="2863850"/>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75</a:t>
            </a:fld>
            <a:endParaRPr lang="en-US"/>
          </a:p>
        </p:txBody>
      </p:sp>
    </p:spTree>
    <p:extLst>
      <p:ext uri="{BB962C8B-B14F-4D97-AF65-F5344CB8AC3E}">
        <p14:creationId xmlns:p14="http://schemas.microsoft.com/office/powerpoint/2010/main" val="2661456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flipV="1">
            <a:off x="609600" y="-790575"/>
            <a:ext cx="10972800" cy="264795"/>
          </a:xfrm>
        </p:spPr>
        <p:txBody>
          <a:bodyPr>
            <a:normAutofit fontScale="90000"/>
          </a:bodyPr>
          <a:lstStyle/>
          <a:p>
            <a:endParaRPr lang="en-US"/>
          </a:p>
        </p:txBody>
      </p:sp>
      <p:pic>
        <p:nvPicPr>
          <p:cNvPr id="5" name="Content Placeholder 4" descr="IMG_20190421_123217229_HDR_1"/>
          <p:cNvPicPr>
            <a:picLocks noGrp="1" noChangeAspect="1"/>
          </p:cNvPicPr>
          <p:nvPr>
            <p:ph sz="half" idx="1"/>
          </p:nvPr>
        </p:nvPicPr>
        <p:blipFill>
          <a:blip r:embed="rId2"/>
          <a:stretch>
            <a:fillRect/>
          </a:stretch>
        </p:blipFill>
        <p:spPr>
          <a:xfrm>
            <a:off x="609600" y="392430"/>
            <a:ext cx="11513820" cy="2707005"/>
          </a:xfrm>
          <a:prstGeom prst="rect">
            <a:avLst/>
          </a:prstGeom>
        </p:spPr>
      </p:pic>
      <p:pic>
        <p:nvPicPr>
          <p:cNvPr id="10" name="Content Placeholder 9" descr="IMG_20190421_123234771_HDR_1"/>
          <p:cNvPicPr>
            <a:picLocks noGrp="1" noChangeAspect="1"/>
          </p:cNvPicPr>
          <p:nvPr>
            <p:ph sz="half" idx="2"/>
          </p:nvPr>
        </p:nvPicPr>
        <p:blipFill>
          <a:blip r:embed="rId3"/>
          <a:stretch>
            <a:fillRect/>
          </a:stretch>
        </p:blipFill>
        <p:spPr>
          <a:xfrm>
            <a:off x="610235" y="3303905"/>
            <a:ext cx="10972165" cy="3010535"/>
          </a:xfrm>
          <a:prstGeom prst="rect">
            <a:avLst/>
          </a:prstGeom>
        </p:spPr>
      </p:pic>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76</a:t>
            </a:fld>
            <a:endParaRPr lang="en-US"/>
          </a:p>
        </p:txBody>
      </p:sp>
    </p:spTree>
    <p:extLst>
      <p:ext uri="{BB962C8B-B14F-4D97-AF65-F5344CB8AC3E}">
        <p14:creationId xmlns:p14="http://schemas.microsoft.com/office/powerpoint/2010/main" val="1994647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09600" y="-764540"/>
            <a:ext cx="10972800" cy="409575"/>
          </a:xfrm>
        </p:spPr>
        <p:txBody>
          <a:bodyPr>
            <a:normAutofit fontScale="90000"/>
          </a:bodyPr>
          <a:lstStyle/>
          <a:p>
            <a:endParaRPr lang="en-US"/>
          </a:p>
        </p:txBody>
      </p:sp>
      <p:pic>
        <p:nvPicPr>
          <p:cNvPr id="5" name="Content Placeholder 4" descr="IMG_20190421_123307821_HDR_1"/>
          <p:cNvPicPr>
            <a:picLocks noGrp="1" noChangeAspect="1"/>
          </p:cNvPicPr>
          <p:nvPr>
            <p:ph sz="half" idx="1"/>
          </p:nvPr>
        </p:nvPicPr>
        <p:blipFill>
          <a:blip r:embed="rId2"/>
          <a:stretch>
            <a:fillRect/>
          </a:stretch>
        </p:blipFill>
        <p:spPr>
          <a:xfrm>
            <a:off x="609600" y="596900"/>
            <a:ext cx="10606405" cy="2574290"/>
          </a:xfrm>
          <a:prstGeom prst="rect">
            <a:avLst/>
          </a:prstGeom>
        </p:spPr>
      </p:pic>
      <p:pic>
        <p:nvPicPr>
          <p:cNvPr id="6" name="Content Placeholder 5" descr="IMG_20190421_123315376_HDR_1"/>
          <p:cNvPicPr>
            <a:picLocks noGrp="1" noChangeAspect="1"/>
          </p:cNvPicPr>
          <p:nvPr>
            <p:ph sz="half" idx="2"/>
          </p:nvPr>
        </p:nvPicPr>
        <p:blipFill>
          <a:blip r:embed="rId3"/>
          <a:stretch>
            <a:fillRect/>
          </a:stretch>
        </p:blipFill>
        <p:spPr>
          <a:xfrm>
            <a:off x="610235" y="3388360"/>
            <a:ext cx="10970260" cy="3355975"/>
          </a:xfrm>
          <a:prstGeom prst="rect">
            <a:avLst/>
          </a:prstGeom>
        </p:spPr>
      </p:pic>
      <p:sp>
        <p:nvSpPr>
          <p:cNvPr id="3" name="Footer Placeholder 2"/>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77</a:t>
            </a:fld>
            <a:endParaRPr lang="en-US"/>
          </a:p>
        </p:txBody>
      </p:sp>
    </p:spTree>
    <p:extLst>
      <p:ext uri="{BB962C8B-B14F-4D97-AF65-F5344CB8AC3E}">
        <p14:creationId xmlns:p14="http://schemas.microsoft.com/office/powerpoint/2010/main" val="3123604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025063" y="554217"/>
            <a:ext cx="8318500" cy="5324535"/>
          </a:xfrm>
          <a:prstGeom prst="rect">
            <a:avLst/>
          </a:prstGeom>
          <a:noFill/>
          <a:ln w="9525">
            <a:noFill/>
            <a:miter lim="800000"/>
            <a:headEnd/>
            <a:tailEnd/>
          </a:ln>
          <a:effectLst/>
        </p:spPr>
        <p:txBody>
          <a:bodyPr>
            <a:prstTxWarp prst="textNoShape">
              <a:avLst/>
            </a:prstTxWarp>
            <a:spAutoFit/>
          </a:bodyPr>
          <a:lstStyle/>
          <a:p>
            <a:pPr marL="457200" indent="-457200"/>
            <a:r>
              <a:rPr lang="en-US" sz="2400" dirty="0" smtClean="0">
                <a:solidFill>
                  <a:schemeClr val="accent1"/>
                </a:solidFill>
              </a:rPr>
              <a:t>Advantages of AVL </a:t>
            </a:r>
            <a:r>
              <a:rPr lang="en-US" sz="2400" dirty="0">
                <a:solidFill>
                  <a:schemeClr val="accent1"/>
                </a:solidFill>
              </a:rPr>
              <a:t>trees</a:t>
            </a:r>
            <a:r>
              <a:rPr lang="en-US" sz="2400" dirty="0">
                <a:solidFill>
                  <a:schemeClr val="accent2"/>
                </a:solidFill>
              </a:rPr>
              <a:t>:</a:t>
            </a:r>
          </a:p>
          <a:p>
            <a:pPr marL="457200" indent="-457200"/>
            <a:endParaRPr lang="en-US" sz="2400" dirty="0"/>
          </a:p>
          <a:p>
            <a:pPr marL="457200" indent="-457200">
              <a:buFontTx/>
              <a:buAutoNum type="arabicPeriod"/>
            </a:pPr>
            <a:r>
              <a:rPr lang="en-US" sz="2000" dirty="0"/>
              <a:t>Search is </a:t>
            </a:r>
            <a:r>
              <a:rPr lang="en-US" sz="2000" dirty="0" err="1"/>
              <a:t>O(log</a:t>
            </a:r>
            <a:r>
              <a:rPr lang="en-US" sz="2000" dirty="0"/>
              <a:t> N) since AVL trees are </a:t>
            </a:r>
            <a:r>
              <a:rPr lang="en-US" sz="2000" dirty="0">
                <a:solidFill>
                  <a:srgbClr val="009999"/>
                </a:solidFill>
              </a:rPr>
              <a:t>always balanced</a:t>
            </a:r>
            <a:r>
              <a:rPr lang="en-US" sz="2000" dirty="0"/>
              <a:t>.</a:t>
            </a:r>
          </a:p>
          <a:p>
            <a:pPr marL="457200" indent="-457200">
              <a:buFontTx/>
              <a:buAutoNum type="arabicPeriod"/>
            </a:pPr>
            <a:r>
              <a:rPr lang="en-US" sz="2000" dirty="0"/>
              <a:t>Insertion and deletions are also O(</a:t>
            </a:r>
            <a:r>
              <a:rPr lang="en-US" sz="2000" dirty="0" err="1"/>
              <a:t>logn</a:t>
            </a:r>
            <a:r>
              <a:rPr lang="en-US" sz="2000" dirty="0" smtClean="0"/>
              <a:t>), worst case searching is O(1.44 X log n)</a:t>
            </a:r>
            <a:endParaRPr lang="en-US" sz="2000" dirty="0"/>
          </a:p>
          <a:p>
            <a:pPr marL="457200" indent="-457200">
              <a:buFontTx/>
              <a:buAutoNum type="arabicPeriod"/>
            </a:pPr>
            <a:r>
              <a:rPr lang="en-US" sz="2000" dirty="0"/>
              <a:t>The height balancing adds no more than a constant factor to the speed of insertion.</a:t>
            </a:r>
          </a:p>
          <a:p>
            <a:pPr marL="457200" indent="-457200"/>
            <a:endParaRPr lang="en-US" sz="2400" dirty="0"/>
          </a:p>
          <a:p>
            <a:pPr marL="457200" indent="-457200"/>
            <a:r>
              <a:rPr lang="en-US" sz="2400" dirty="0" smtClean="0">
                <a:solidFill>
                  <a:schemeClr val="accent1"/>
                </a:solidFill>
              </a:rPr>
              <a:t>Drawback of AVL </a:t>
            </a:r>
            <a:r>
              <a:rPr lang="en-US" sz="2400" dirty="0">
                <a:solidFill>
                  <a:schemeClr val="accent1"/>
                </a:solidFill>
              </a:rPr>
              <a:t>trees:</a:t>
            </a:r>
          </a:p>
          <a:p>
            <a:pPr marL="457200" indent="-457200"/>
            <a:endParaRPr lang="en-US" sz="2400" dirty="0">
              <a:solidFill>
                <a:schemeClr val="accent1"/>
              </a:solidFill>
            </a:endParaRPr>
          </a:p>
          <a:p>
            <a:pPr marL="457200" indent="-457200">
              <a:buFontTx/>
              <a:buAutoNum type="arabicPeriod"/>
            </a:pPr>
            <a:r>
              <a:rPr lang="en-US" sz="2000" dirty="0"/>
              <a:t>Difficult to program &amp; debug; more space for balance factor.</a:t>
            </a:r>
          </a:p>
          <a:p>
            <a:pPr marL="457200" indent="-457200">
              <a:buFontTx/>
              <a:buAutoNum type="arabicPeriod"/>
            </a:pPr>
            <a:r>
              <a:rPr lang="en-US" sz="2000" dirty="0"/>
              <a:t>Asymptotically faster but rebalancing costs time.</a:t>
            </a:r>
          </a:p>
          <a:p>
            <a:pPr marL="457200" indent="-457200">
              <a:buFontTx/>
              <a:buAutoNum type="arabicPeriod"/>
            </a:pPr>
            <a:r>
              <a:rPr lang="en-US" sz="2000" dirty="0"/>
              <a:t>Most large searches are done in database systems on disk and use other structures (e.g. B-trees).</a:t>
            </a:r>
          </a:p>
          <a:p>
            <a:pPr marL="457200" indent="-457200">
              <a:buFontTx/>
              <a:buAutoNum type="arabicPeriod"/>
            </a:pPr>
            <a:r>
              <a:rPr lang="en-US" sz="2000" dirty="0"/>
              <a:t>May be OK to have O(N) for a single operation if total run time for many consecutive operations is fast (e.g. Splay trees).</a:t>
            </a:r>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t>78</a:t>
            </a:fld>
            <a:endParaRPr lang="en-US"/>
          </a:p>
        </p:txBody>
      </p:sp>
    </p:spTree>
    <p:extLst>
      <p:ext uri="{BB962C8B-B14F-4D97-AF65-F5344CB8AC3E}">
        <p14:creationId xmlns:p14="http://schemas.microsoft.com/office/powerpoint/2010/main" val="3349146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277632"/>
            <a:ext cx="7997190" cy="3581162"/>
          </a:xfrm>
        </p:spPr>
        <p:txBody>
          <a:bodyPr anchor="ctr">
            <a:normAutofit/>
          </a:bodyPr>
          <a:lstStyle/>
          <a:p>
            <a:pPr marL="0" indent="0" algn="ctr">
              <a:buNone/>
            </a:pPr>
            <a:r>
              <a:rPr lang="en-US" sz="3300" b="1" dirty="0">
                <a:solidFill>
                  <a:srgbClr val="0069B8"/>
                </a:solidFill>
              </a:rPr>
              <a:t>Queries???</a:t>
            </a:r>
          </a:p>
          <a:p>
            <a:pPr marL="0" indent="0" algn="ctr">
              <a:buNone/>
            </a:pPr>
            <a:r>
              <a:rPr lang="en-US" sz="1200" b="1" dirty="0">
                <a:solidFill>
                  <a:srgbClr val="0069B8"/>
                </a:solidFill>
              </a:rPr>
              <a:t>(jayakrishna@rguktsklm.ac.in)</a:t>
            </a:r>
          </a:p>
        </p:txBody>
      </p:sp>
      <p:sp>
        <p:nvSpPr>
          <p:cNvPr id="2" name="Footer Placeholder 1"/>
          <p:cNvSpPr>
            <a:spLocks noGrp="1"/>
          </p:cNvSpPr>
          <p:nvPr>
            <p:ph type="ftr" sz="quarter" idx="11"/>
          </p:nvPr>
        </p:nvSpPr>
        <p:spPr/>
        <p:txBody>
          <a:bodyPr/>
          <a:lstStyle/>
          <a:p>
            <a:r>
              <a:rPr lang="en-US" smtClean="0"/>
              <a:t>Data Structures- G. Jaya Krishna</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t>79</a:t>
            </a:fld>
            <a:endParaRPr lang="en-US"/>
          </a:p>
        </p:txBody>
      </p:sp>
    </p:spTree>
    <p:extLst>
      <p:ext uri="{BB962C8B-B14F-4D97-AF65-F5344CB8AC3E}">
        <p14:creationId xmlns:p14="http://schemas.microsoft.com/office/powerpoint/2010/main" val="1179786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8578E2-4768-4431-AB13-B6B98705B4A9}"/>
              </a:ext>
            </a:extLst>
          </p:cNvPr>
          <p:cNvSpPr>
            <a:spLocks noGrp="1"/>
          </p:cNvSpPr>
          <p:nvPr>
            <p:ph type="title"/>
          </p:nvPr>
        </p:nvSpPr>
        <p:spPr/>
        <p:txBody>
          <a:bodyPr/>
          <a:lstStyle/>
          <a:p>
            <a:r>
              <a:rPr lang="en-IN" dirty="0" smtClean="0"/>
              <a:t>Types of Trees</a:t>
            </a:r>
            <a:endParaRPr lang="en-IN" dirty="0"/>
          </a:p>
        </p:txBody>
      </p:sp>
      <p:sp>
        <p:nvSpPr>
          <p:cNvPr id="3" name="Content Placeholder 2">
            <a:extLst>
              <a:ext uri="{FF2B5EF4-FFF2-40B4-BE49-F238E27FC236}">
                <a16:creationId xmlns="" xmlns:a16="http://schemas.microsoft.com/office/drawing/2014/main" id="{37DEABA4-E593-493A-83A1-AF3B976A4387}"/>
              </a:ext>
            </a:extLst>
          </p:cNvPr>
          <p:cNvSpPr>
            <a:spLocks noGrp="1"/>
          </p:cNvSpPr>
          <p:nvPr>
            <p:ph idx="1"/>
          </p:nvPr>
        </p:nvSpPr>
        <p:spPr>
          <a:xfrm>
            <a:off x="615190" y="1636809"/>
            <a:ext cx="8596668" cy="4240208"/>
          </a:xfrm>
        </p:spPr>
        <p:txBody>
          <a:bodyPr>
            <a:normAutofit fontScale="92500"/>
          </a:bodyPr>
          <a:lstStyle/>
          <a:p>
            <a:r>
              <a:rPr lang="en-IN" dirty="0" smtClean="0">
                <a:solidFill>
                  <a:srgbClr val="92D050"/>
                </a:solidFill>
              </a:rPr>
              <a:t>General Tree</a:t>
            </a:r>
          </a:p>
          <a:p>
            <a:pPr marL="0" indent="0">
              <a:buNone/>
            </a:pPr>
            <a:r>
              <a:rPr lang="en-IN" dirty="0"/>
              <a:t> </a:t>
            </a:r>
            <a:r>
              <a:rPr lang="en-IN" dirty="0" smtClean="0"/>
              <a:t>           </a:t>
            </a:r>
          </a:p>
          <a:p>
            <a:pPr marL="0" indent="0">
              <a:buNone/>
            </a:pPr>
            <a:r>
              <a:rPr lang="en-IN" dirty="0"/>
              <a:t> </a:t>
            </a:r>
            <a:r>
              <a:rPr lang="en-IN" dirty="0" smtClean="0"/>
              <a:t>            A general tree stores elements hierarchically, the top node of a tree has root node and each node except the root node has a parent.</a:t>
            </a:r>
          </a:p>
          <a:p>
            <a:pPr marL="0" indent="0">
              <a:buNone/>
            </a:pPr>
            <a:r>
              <a:rPr lang="en-IN" dirty="0"/>
              <a:t>  </a:t>
            </a:r>
            <a:r>
              <a:rPr lang="en-IN" dirty="0" smtClean="0"/>
              <a:t>   1) A node in general tree (except leaf node) may have zero or more sub trees.</a:t>
            </a:r>
          </a:p>
          <a:p>
            <a:pPr marL="0" indent="0">
              <a:buNone/>
            </a:pPr>
            <a:r>
              <a:rPr lang="en-IN" dirty="0"/>
              <a:t> </a:t>
            </a:r>
            <a:r>
              <a:rPr lang="en-IN" dirty="0" smtClean="0"/>
              <a:t>    2) In General trees, if a node have at most two sub trees called as Binary trees.</a:t>
            </a:r>
          </a:p>
          <a:p>
            <a:pPr marL="0" indent="0">
              <a:buNone/>
            </a:pPr>
            <a:r>
              <a:rPr lang="en-IN" dirty="0"/>
              <a:t> </a:t>
            </a:r>
            <a:r>
              <a:rPr lang="en-IN" dirty="0" smtClean="0"/>
              <a:t>   3) </a:t>
            </a:r>
            <a:r>
              <a:rPr lang="en-IN" dirty="0"/>
              <a:t>In General trees, if a node have at most </a:t>
            </a:r>
            <a:r>
              <a:rPr lang="en-IN" dirty="0" smtClean="0"/>
              <a:t>three sub trees </a:t>
            </a:r>
            <a:r>
              <a:rPr lang="en-IN" dirty="0"/>
              <a:t>called as </a:t>
            </a:r>
            <a:r>
              <a:rPr lang="en-IN" dirty="0" smtClean="0"/>
              <a:t>Ternary </a:t>
            </a:r>
            <a:r>
              <a:rPr lang="en-IN" dirty="0"/>
              <a:t>trees</a:t>
            </a:r>
            <a:r>
              <a:rPr lang="en-IN" dirty="0" smtClean="0"/>
              <a:t>.  Etc.,</a:t>
            </a:r>
          </a:p>
          <a:p>
            <a:r>
              <a:rPr lang="en-IN" dirty="0" smtClean="0"/>
              <a:t>Forests</a:t>
            </a:r>
          </a:p>
          <a:p>
            <a:pPr marL="0" indent="0">
              <a:buNone/>
            </a:pPr>
            <a:r>
              <a:rPr lang="en-IN" dirty="0" smtClean="0"/>
              <a:t>           A forest is a disjoint union of trees. A set of disjoint trees is obtained by deleting the root and the edges connecting the root node to nodes at level 1.</a:t>
            </a:r>
          </a:p>
          <a:p>
            <a:pPr marL="0" indent="0">
              <a:buNone/>
            </a:pPr>
            <a:r>
              <a:rPr lang="en-IN" dirty="0" smtClean="0">
                <a:sym typeface="Wingdings" panose="05000000000000000000" pitchFamily="2" charset="2"/>
              </a:rPr>
              <a:t> By deleting A, The tree converted to Forests.</a:t>
            </a:r>
            <a:endParaRPr lang="en-IN" dirty="0" smtClean="0"/>
          </a:p>
          <a:p>
            <a:pPr marL="0" indent="0">
              <a:buNone/>
            </a:pPr>
            <a:endParaRPr lang="en-IN" dirty="0" smtClean="0"/>
          </a:p>
          <a:p>
            <a:pPr marL="0" indent="0">
              <a:buNone/>
            </a:pPr>
            <a:endParaRPr lang="en-IN" dirty="0" smtClean="0"/>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5420" y="4220173"/>
            <a:ext cx="3421677" cy="2004234"/>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8</a:t>
            </a:fld>
            <a:endParaRPr lang="en-US"/>
          </a:p>
        </p:txBody>
      </p:sp>
    </p:spTree>
    <p:extLst>
      <p:ext uri="{BB962C8B-B14F-4D97-AF65-F5344CB8AC3E}">
        <p14:creationId xmlns:p14="http://schemas.microsoft.com/office/powerpoint/2010/main" val="414230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42A363-8A29-4D7C-897A-22748527CFF3}"/>
              </a:ext>
            </a:extLst>
          </p:cNvPr>
          <p:cNvSpPr>
            <a:spLocks noGrp="1"/>
          </p:cNvSpPr>
          <p:nvPr>
            <p:ph type="title"/>
          </p:nvPr>
        </p:nvSpPr>
        <p:spPr>
          <a:xfrm>
            <a:off x="677334" y="609600"/>
            <a:ext cx="8596668" cy="947307"/>
          </a:xfrm>
        </p:spPr>
        <p:txBody>
          <a:bodyPr/>
          <a:lstStyle/>
          <a:p>
            <a:r>
              <a:rPr lang="en-IN" dirty="0"/>
              <a:t>Binary Tree</a:t>
            </a:r>
          </a:p>
        </p:txBody>
      </p:sp>
      <p:sp>
        <p:nvSpPr>
          <p:cNvPr id="3" name="Content Placeholder 2">
            <a:extLst>
              <a:ext uri="{FF2B5EF4-FFF2-40B4-BE49-F238E27FC236}">
                <a16:creationId xmlns="" xmlns:a16="http://schemas.microsoft.com/office/drawing/2014/main" id="{40CDB530-8F15-47F1-A44E-6A5284D90100}"/>
              </a:ext>
            </a:extLst>
          </p:cNvPr>
          <p:cNvSpPr>
            <a:spLocks noGrp="1"/>
          </p:cNvSpPr>
          <p:nvPr>
            <p:ph idx="1"/>
          </p:nvPr>
        </p:nvSpPr>
        <p:spPr>
          <a:xfrm>
            <a:off x="677334" y="1556907"/>
            <a:ext cx="8596668" cy="3880773"/>
          </a:xfrm>
        </p:spPr>
        <p:txBody>
          <a:bodyPr/>
          <a:lstStyle/>
          <a:p>
            <a:r>
              <a:rPr lang="en-IN" dirty="0"/>
              <a:t>A tree whose </a:t>
            </a:r>
            <a:r>
              <a:rPr lang="en-IN" dirty="0" smtClean="0"/>
              <a:t>nodes </a:t>
            </a:r>
            <a:r>
              <a:rPr lang="en-IN" dirty="0"/>
              <a:t>have at most 2 children is called a binary tree. Since each </a:t>
            </a:r>
            <a:r>
              <a:rPr lang="en-IN" dirty="0" smtClean="0"/>
              <a:t>node </a:t>
            </a:r>
            <a:r>
              <a:rPr lang="en-IN" dirty="0"/>
              <a:t>in a binary tree can have only 2 children, we typically name them the left and right child.</a:t>
            </a:r>
          </a:p>
          <a:p>
            <a:r>
              <a:rPr lang="en-IN" dirty="0" smtClean="0"/>
              <a:t>If </a:t>
            </a:r>
            <a:r>
              <a:rPr lang="en-IN" dirty="0"/>
              <a:t>a tree having height “h” can have</a:t>
            </a:r>
          </a:p>
          <a:p>
            <a:pPr lvl="1"/>
            <a:r>
              <a:rPr lang="en-IN" dirty="0"/>
              <a:t> maximum of (2^h+1)-1 nodes</a:t>
            </a:r>
          </a:p>
          <a:p>
            <a:pPr lvl="1"/>
            <a:r>
              <a:rPr lang="en-IN" dirty="0"/>
              <a:t>Minimum of h+1 nodes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094" y="3497293"/>
            <a:ext cx="4001058" cy="2991267"/>
          </a:xfrm>
          <a:prstGeom prst="rect">
            <a:avLst/>
          </a:prstGeom>
        </p:spPr>
      </p:pic>
      <p:sp>
        <p:nvSpPr>
          <p:cNvPr id="4" name="Footer Placeholder 3"/>
          <p:cNvSpPr>
            <a:spLocks noGrp="1"/>
          </p:cNvSpPr>
          <p:nvPr>
            <p:ph type="ftr" sz="quarter" idx="11"/>
          </p:nvPr>
        </p:nvSpPr>
        <p:spPr/>
        <p:txBody>
          <a:bodyPr/>
          <a:lstStyle/>
          <a:p>
            <a:r>
              <a:rPr lang="en-US" smtClean="0"/>
              <a:t>Data Structures- G. Jaya Krishna</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t>9</a:t>
            </a:fld>
            <a:endParaRPr lang="en-US"/>
          </a:p>
        </p:txBody>
      </p:sp>
    </p:spTree>
    <p:extLst>
      <p:ext uri="{BB962C8B-B14F-4D97-AF65-F5344CB8AC3E}">
        <p14:creationId xmlns:p14="http://schemas.microsoft.com/office/powerpoint/2010/main" val="318623563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281</TotalTime>
  <Words>3891</Words>
  <Application>Microsoft Office PowerPoint</Application>
  <PresentationFormat>Widescreen</PresentationFormat>
  <Paragraphs>844</Paragraphs>
  <Slides>79</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8" baseType="lpstr">
      <vt:lpstr>Arial</vt:lpstr>
      <vt:lpstr>Calibri</vt:lpstr>
      <vt:lpstr>Courier New</vt:lpstr>
      <vt:lpstr>Times New Roman</vt:lpstr>
      <vt:lpstr>Trebuchet MS</vt:lpstr>
      <vt:lpstr>Wingdings</vt:lpstr>
      <vt:lpstr>Wingdings 3</vt:lpstr>
      <vt:lpstr>Facet</vt:lpstr>
      <vt:lpstr>Equation.KSEE3</vt:lpstr>
      <vt:lpstr>PowerPoint Presentation</vt:lpstr>
      <vt:lpstr>Trees ( Part-1)</vt:lpstr>
      <vt:lpstr>Tree:</vt:lpstr>
      <vt:lpstr>Nature View of a Tree</vt:lpstr>
      <vt:lpstr>Computer Scientist’s View</vt:lpstr>
      <vt:lpstr>Basic terminology:</vt:lpstr>
      <vt:lpstr>Basic terminology (continue):</vt:lpstr>
      <vt:lpstr>Types of Trees</vt:lpstr>
      <vt:lpstr>Binary Tree</vt:lpstr>
      <vt:lpstr>Labelled Binary Trees</vt:lpstr>
      <vt:lpstr>Unlabelled Binary Trees</vt:lpstr>
      <vt:lpstr>Full Binary Tree</vt:lpstr>
      <vt:lpstr>Perfect Binary Tree</vt:lpstr>
      <vt:lpstr>Complete Binary Tree</vt:lpstr>
      <vt:lpstr>Skewed Binary Tree</vt:lpstr>
      <vt:lpstr>Expression Binary Tree</vt:lpstr>
      <vt:lpstr>Trees Implementation</vt:lpstr>
      <vt:lpstr>Array Representation</vt:lpstr>
      <vt:lpstr>Linked List Representation</vt:lpstr>
      <vt:lpstr>Traversing Techniques</vt:lpstr>
      <vt:lpstr>Pre Order </vt:lpstr>
      <vt:lpstr>In Order</vt:lpstr>
      <vt:lpstr>Post Order</vt:lpstr>
      <vt:lpstr>Questions:</vt:lpstr>
      <vt:lpstr>Applications </vt:lpstr>
      <vt:lpstr>PowerPoint Presentation</vt:lpstr>
      <vt:lpstr>Huffman Coding</vt:lpstr>
      <vt:lpstr>Huffman Tree</vt:lpstr>
      <vt:lpstr>Normal Encoding </vt:lpstr>
      <vt:lpstr>Frequent Characters Technique</vt:lpstr>
      <vt:lpstr>Construction Of Huffman Tree</vt:lpstr>
      <vt:lpstr>Huffman Tree Logic</vt:lpstr>
      <vt:lpstr>Key words of Huffman Tree</vt:lpstr>
      <vt:lpstr>Examples</vt:lpstr>
      <vt:lpstr>Continue….</vt:lpstr>
      <vt:lpstr>Continue…</vt:lpstr>
      <vt:lpstr>Continue..</vt:lpstr>
      <vt:lpstr>Calculations For Example</vt:lpstr>
      <vt:lpstr>Binary Search Trees(BST)</vt:lpstr>
      <vt:lpstr>BST:-</vt:lpstr>
      <vt:lpstr>Example and Counter-Example</vt:lpstr>
      <vt:lpstr>BST:-</vt:lpstr>
      <vt:lpstr>Insert</vt:lpstr>
      <vt:lpstr>Deletion - Leaf Case            You can directly delete if it is leaf node</vt:lpstr>
      <vt:lpstr>Deletion - One Child Case</vt:lpstr>
      <vt:lpstr>Deletion - Two Child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DOUBLE ROTATION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DELETION</vt:lpstr>
      <vt:lpstr>Balancing the AVL Tree after deleting a node: </vt:lpstr>
      <vt:lpstr>Deletion at right side:- </vt:lpstr>
      <vt:lpstr>PowerPoint Presentation</vt:lpstr>
      <vt:lpstr>PowerPoint Presentation</vt:lpstr>
      <vt:lpstr>2.Deletion at left side  </vt:lpstr>
      <vt:lpstr>PowerPoint Presentation</vt:lpstr>
      <vt:lpstr>PowerPoint Presentation</vt:lpstr>
      <vt:lpstr>Eg:-INSERT 50,20,60,10,8,15,32,46,11,42 AND THEN DELETE THE NODES 46,15,50.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iiits</dc:creator>
  <cp:lastModifiedBy>iiits</cp:lastModifiedBy>
  <cp:revision>108</cp:revision>
  <dcterms:created xsi:type="dcterms:W3CDTF">2019-04-24T11:52:18Z</dcterms:created>
  <dcterms:modified xsi:type="dcterms:W3CDTF">2019-04-26T07:11:05Z</dcterms:modified>
</cp:coreProperties>
</file>